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101"/>
  </p:notesMasterIdLst>
  <p:sldIdLst>
    <p:sldId id="256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43" r:id="rId88"/>
    <p:sldId id="332" r:id="rId89"/>
    <p:sldId id="362" r:id="rId90"/>
    <p:sldId id="334" r:id="rId91"/>
    <p:sldId id="335" r:id="rId92"/>
    <p:sldId id="336" r:id="rId93"/>
    <p:sldId id="337" r:id="rId94"/>
    <p:sldId id="338" r:id="rId95"/>
    <p:sldId id="339" r:id="rId96"/>
    <p:sldId id="345" r:id="rId97"/>
    <p:sldId id="359" r:id="rId98"/>
    <p:sldId id="360" r:id="rId99"/>
    <p:sldId id="361" r:id="rId100"/>
  </p:sldIdLst>
  <p:sldSz cx="10693400" cy="7559675"/>
  <p:notesSz cx="6669088" cy="9926638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9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00"/>
    <a:srgbClr val="23724F"/>
    <a:srgbClr val="6E85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8" d="100"/>
          <a:sy n="98" d="100"/>
        </p:scale>
        <p:origin x="1500" y="90"/>
      </p:cViewPr>
      <p:guideLst>
        <p:guide orient="horz" pos="2494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33" cy="72033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3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63" Type="http://schemas.openxmlformats.org/officeDocument/2006/relationships/slide" Target="slides/slide50.xml"/><Relationship Id="rId68" Type="http://schemas.openxmlformats.org/officeDocument/2006/relationships/slide" Target="slides/slide55.xml"/><Relationship Id="rId84" Type="http://schemas.openxmlformats.org/officeDocument/2006/relationships/slide" Target="slides/slide71.xml"/><Relationship Id="rId89" Type="http://schemas.openxmlformats.org/officeDocument/2006/relationships/slide" Target="slides/slide7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66" Type="http://schemas.openxmlformats.org/officeDocument/2006/relationships/slide" Target="slides/slide53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87" Type="http://schemas.openxmlformats.org/officeDocument/2006/relationships/slide" Target="slides/slide74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slide" Target="slides/slide43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slide" Target="slides/slide46.xml"/><Relationship Id="rId67" Type="http://schemas.openxmlformats.org/officeDocument/2006/relationships/slide" Target="slides/slide54.xml"/><Relationship Id="rId103" Type="http://schemas.openxmlformats.org/officeDocument/2006/relationships/viewProps" Target="viewProps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62" Type="http://schemas.openxmlformats.org/officeDocument/2006/relationships/slide" Target="slides/slide49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966788" y="1241425"/>
            <a:ext cx="4735512" cy="3349625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i="1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6675" y="1237197"/>
            <a:ext cx="8020050" cy="2631887"/>
          </a:xfrm>
        </p:spPr>
        <p:txBody>
          <a:bodyPr anchor="b"/>
          <a:lstStyle>
            <a:lvl1pPr algn="ctr"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6675" y="3970580"/>
            <a:ext cx="8020050" cy="1825171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pPr fontAlgn="base"/>
            <a:r>
              <a:rPr lang="zh-CN" altLang="en-US" sz="2105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602" y="1884670"/>
            <a:ext cx="9223058" cy="3144614"/>
          </a:xfrm>
        </p:spPr>
        <p:txBody>
          <a:bodyPr anchor="b"/>
          <a:lstStyle>
            <a:lvl1pPr>
              <a:defRPr sz="5265"/>
            </a:lvl1pPr>
          </a:lstStyle>
          <a:p>
            <a:pPr fontAlgn="base"/>
            <a:r>
              <a:rPr lang="zh-CN" altLang="en-US" sz="526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9602" y="5059033"/>
            <a:ext cx="9223058" cy="1653678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z="21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4988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42935" y="1763713"/>
            <a:ext cx="4715478" cy="4989512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402483"/>
            <a:ext cx="9223058" cy="1461188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40900" y="1960399"/>
            <a:ext cx="4274531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40900" y="2938087"/>
            <a:ext cx="4274531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487856" y="1960399"/>
            <a:ext cx="4295582" cy="908210"/>
          </a:xfrm>
        </p:spPr>
        <p:txBody>
          <a:bodyPr anchor="ctr" anchorCtr="0"/>
          <a:lstStyle>
            <a:lvl1pPr marL="0" indent="0">
              <a:buNone/>
              <a:defRPr sz="2455"/>
            </a:lvl1pPr>
            <a:lvl2pPr marL="401320" indent="0">
              <a:buNone/>
              <a:defRPr sz="2105"/>
            </a:lvl2pPr>
            <a:lvl3pPr marL="802005" indent="0">
              <a:buNone/>
              <a:defRPr sz="1755"/>
            </a:lvl3pPr>
            <a:lvl4pPr marL="1203325" indent="0">
              <a:buNone/>
              <a:defRPr sz="1580"/>
            </a:lvl4pPr>
            <a:lvl5pPr marL="1604010" indent="0">
              <a:buNone/>
              <a:defRPr sz="1580"/>
            </a:lvl5pPr>
            <a:lvl6pPr marL="2005330" indent="0">
              <a:buNone/>
              <a:defRPr sz="1580"/>
            </a:lvl6pPr>
            <a:lvl7pPr marL="2406015" indent="0">
              <a:buNone/>
              <a:defRPr sz="1580"/>
            </a:lvl7pPr>
            <a:lvl8pPr marL="2807335" indent="0">
              <a:buNone/>
              <a:defRPr sz="1580"/>
            </a:lvl8pPr>
            <a:lvl9pPr marL="3208020" indent="0">
              <a:buNone/>
              <a:defRPr sz="1580"/>
            </a:lvl9pPr>
          </a:lstStyle>
          <a:p>
            <a:pPr lvl="0" fontAlgn="base"/>
            <a:r>
              <a:rPr lang="zh-CN" altLang="en-US" sz="24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487856" y="2938087"/>
            <a:ext cx="4295582" cy="388487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448900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6088" y="1088453"/>
            <a:ext cx="5413534" cy="5372269"/>
          </a:xfrm>
        </p:spPr>
        <p:txBody>
          <a:bodyPr/>
          <a:lstStyle>
            <a:lvl1pPr>
              <a:defRPr sz="2805"/>
            </a:lvl1pPr>
            <a:lvl2pPr>
              <a:defRPr sz="2455"/>
            </a:lvl2pPr>
            <a:lvl3pPr>
              <a:defRPr sz="2105"/>
            </a:lvl3pPr>
            <a:lvl4pPr>
              <a:defRPr sz="1755"/>
            </a:lvl4pPr>
            <a:lvl5pPr>
              <a:defRPr sz="1755"/>
            </a:lvl5pPr>
            <a:lvl6pPr>
              <a:defRPr sz="1755"/>
            </a:lvl6pPr>
            <a:lvl7pPr>
              <a:defRPr sz="1755"/>
            </a:lvl7pPr>
            <a:lvl8pPr>
              <a:defRPr sz="1755"/>
            </a:lvl8pPr>
            <a:lvl9pPr>
              <a:defRPr sz="1755"/>
            </a:lvl9pPr>
          </a:lstStyle>
          <a:p>
            <a:pPr lvl="0" fontAlgn="base"/>
            <a:r>
              <a:rPr lang="zh-CN" altLang="en-US" sz="2805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z="2455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z="2105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z="1755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z="1755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448900" cy="4201570"/>
          </a:xfrm>
        </p:spPr>
        <p:txBody>
          <a:bodyPr/>
          <a:lstStyle>
            <a:lvl1pPr marL="0" indent="0">
              <a:buNone/>
              <a:defRPr sz="1405"/>
            </a:lvl1pPr>
            <a:lvl2pPr marL="401320" indent="0">
              <a:buNone/>
              <a:defRPr sz="1230"/>
            </a:lvl2pPr>
            <a:lvl3pPr marL="802005" indent="0">
              <a:buNone/>
              <a:defRPr sz="1055"/>
            </a:lvl3pPr>
            <a:lvl4pPr marL="1203325" indent="0">
              <a:buNone/>
              <a:defRPr sz="875"/>
            </a:lvl4pPr>
            <a:lvl5pPr marL="1604010" indent="0">
              <a:buNone/>
              <a:defRPr sz="875"/>
            </a:lvl5pPr>
            <a:lvl6pPr marL="2005330" indent="0">
              <a:buNone/>
              <a:defRPr sz="875"/>
            </a:lvl6pPr>
            <a:lvl7pPr marL="2406015" indent="0">
              <a:buNone/>
              <a:defRPr sz="875"/>
            </a:lvl7pPr>
            <a:lvl8pPr marL="2807335" indent="0">
              <a:buNone/>
              <a:defRPr sz="875"/>
            </a:lvl8pPr>
            <a:lvl9pPr marL="3208020" indent="0">
              <a:buNone/>
              <a:defRPr sz="875"/>
            </a:lvl9pPr>
          </a:lstStyle>
          <a:p>
            <a:pPr lvl="0" fontAlgn="base"/>
            <a:r>
              <a:rPr lang="zh-CN" altLang="en-US" sz="140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6564" y="503978"/>
            <a:ext cx="3653358" cy="1763924"/>
          </a:xfrm>
        </p:spPr>
        <p:txBody>
          <a:bodyPr anchor="b"/>
          <a:lstStyle>
            <a:lvl1pPr>
              <a:defRPr sz="2805"/>
            </a:lvl1pPr>
          </a:lstStyle>
          <a:p>
            <a:pPr fontAlgn="base"/>
            <a:r>
              <a:rPr lang="zh-CN" altLang="en-US" sz="2805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46088" y="503979"/>
            <a:ext cx="5413534" cy="5956744"/>
          </a:xfrm>
        </p:spPr>
        <p:txBody>
          <a:bodyPr/>
          <a:lstStyle>
            <a:lvl1pPr marL="0" indent="0">
              <a:buNone/>
              <a:defRPr sz="2805"/>
            </a:lvl1pPr>
            <a:lvl2pPr marL="401320" indent="0">
              <a:buNone/>
              <a:defRPr sz="2455"/>
            </a:lvl2pPr>
            <a:lvl3pPr marL="802005" indent="0">
              <a:buNone/>
              <a:defRPr sz="2105"/>
            </a:lvl3pPr>
            <a:lvl4pPr marL="1203325" indent="0">
              <a:buNone/>
              <a:defRPr sz="1755"/>
            </a:lvl4pPr>
            <a:lvl5pPr marL="1604010" indent="0">
              <a:buNone/>
              <a:defRPr sz="1755"/>
            </a:lvl5pPr>
            <a:lvl6pPr marL="2005330" indent="0">
              <a:buNone/>
              <a:defRPr sz="1755"/>
            </a:lvl6pPr>
            <a:lvl7pPr marL="2406015" indent="0">
              <a:buNone/>
              <a:defRPr sz="1755"/>
            </a:lvl7pPr>
            <a:lvl8pPr marL="2807335" indent="0">
              <a:buNone/>
              <a:defRPr sz="1755"/>
            </a:lvl8pPr>
            <a:lvl9pPr marL="3208020" indent="0">
              <a:buNone/>
              <a:defRPr sz="1755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6564" y="2267903"/>
            <a:ext cx="3653358" cy="4201570"/>
          </a:xfrm>
        </p:spPr>
        <p:txBody>
          <a:bodyPr/>
          <a:lstStyle>
            <a:lvl1pPr marL="0" indent="0">
              <a:buNone/>
              <a:defRPr sz="1755"/>
            </a:lvl1pPr>
            <a:lvl2pPr marL="401320" indent="0">
              <a:buNone/>
              <a:defRPr sz="1580"/>
            </a:lvl2pPr>
            <a:lvl3pPr marL="802005" indent="0">
              <a:buNone/>
              <a:defRPr sz="1405"/>
            </a:lvl3pPr>
            <a:lvl4pPr marL="1203325" indent="0">
              <a:buNone/>
              <a:defRPr sz="1230"/>
            </a:lvl4pPr>
            <a:lvl5pPr marL="1604010" indent="0">
              <a:buNone/>
              <a:defRPr sz="1230"/>
            </a:lvl5pPr>
            <a:lvl6pPr marL="2005330" indent="0">
              <a:buNone/>
              <a:defRPr sz="1230"/>
            </a:lvl6pPr>
            <a:lvl7pPr marL="2406015" indent="0">
              <a:buNone/>
              <a:defRPr sz="1230"/>
            </a:lvl7pPr>
            <a:lvl8pPr marL="2807335" indent="0">
              <a:buNone/>
              <a:defRPr sz="1230"/>
            </a:lvl8pPr>
            <a:lvl9pPr marL="3208020" indent="0">
              <a:buNone/>
              <a:defRPr sz="1230"/>
            </a:lvl9pPr>
          </a:lstStyle>
          <a:p>
            <a:pPr lvl="0" fontAlgn="base"/>
            <a:r>
              <a:rPr lang="zh-CN" altLang="en-US" sz="1755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752557" y="303213"/>
            <a:ext cx="2405856" cy="6450012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4988" y="303213"/>
            <a:ext cx="7078099" cy="6450012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0243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44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1024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024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1268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1126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127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1229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2292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1229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1229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8196" name="日期占位符 1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819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2052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2053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205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3076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3077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307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5124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5125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5126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6148" name="日期占位符 6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6149" name="页脚占位符 7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6150" name="灯片编号占位符 8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7172" name="日期占位符 2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7173" name="页脚占位符 3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717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8196" name="日期占位符 1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8197" name="页脚占位符 2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8198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588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-914400"/>
            <a:r>
              <a:rPr lang="zh-CN" altLang="en-US"/>
              <a:t>单击此处编辑母版标题样式</a:t>
            </a:r>
          </a:p>
        </p:txBody>
      </p:sp>
      <p:sp>
        <p:nvSpPr>
          <p:cNvPr id="9219" name="文本占位符 2"/>
          <p:cNvSpPr>
            <a:spLocks noGrp="1"/>
          </p:cNvSpPr>
          <p:nvPr>
            <p:ph type="body"/>
          </p:nvPr>
        </p:nvSpPr>
        <p:spPr>
          <a:xfrm>
            <a:off x="534988" y="1763713"/>
            <a:ext cx="9623425" cy="4989512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 indent="-342900"/>
            <a:r>
              <a:rPr lang="zh-CN" altLang="en-US"/>
              <a:t>单击此处编辑母版文本样式</a:t>
            </a:r>
          </a:p>
          <a:p>
            <a:pPr lvl="1" indent="-28575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9220" name="日期占位符 4"/>
          <p:cNvSpPr>
            <a:spLocks noGrp="1"/>
          </p:cNvSpPr>
          <p:nvPr>
            <p:ph type="dt" sz="half" idx="2"/>
          </p:nvPr>
        </p:nvSpPr>
        <p:spPr>
          <a:xfrm>
            <a:off x="534988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/>
            </a:lvl1pPr>
          </a:lstStyle>
          <a:p>
            <a:pPr lvl="0" eaLnBrk="1" fontAlgn="base" hangingPunct="1"/>
            <a:fld id="{BB962C8B-B14F-4D97-AF65-F5344CB8AC3E}" type="datetime1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2021/9/2</a:t>
            </a:fld>
            <a:endParaRPr lang="zh-CN" altLang="en-US" strike="noStrike" noProof="1"/>
          </a:p>
        </p:txBody>
      </p:sp>
      <p:sp>
        <p:nvSpPr>
          <p:cNvPr id="9221" name="页脚占位符 5"/>
          <p:cNvSpPr>
            <a:spLocks noGrp="1"/>
          </p:cNvSpPr>
          <p:nvPr>
            <p:ph type="ftr" sz="quarter" idx="3"/>
          </p:nvPr>
        </p:nvSpPr>
        <p:spPr>
          <a:xfrm>
            <a:off x="3654425" y="7007225"/>
            <a:ext cx="3386138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/>
            </a:lvl1pPr>
          </a:lstStyle>
          <a:p>
            <a:pPr lvl="0" eaLnBrk="1" fontAlgn="base" hangingPunct="1"/>
            <a:endParaRPr lang="zh-CN" altLang="en-US" strike="noStrike" noProof="1"/>
          </a:p>
        </p:txBody>
      </p:sp>
      <p:sp>
        <p:nvSpPr>
          <p:cNvPr id="9222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664450" y="7007225"/>
            <a:ext cx="2493963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/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ea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ftr="0" dt="0"/>
  <p:txStyles>
    <p:titleStyle>
      <a:lvl1pPr marL="914400" lvl="0" indent="-914400" algn="ctr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宋体" panose="02010600030101010101" pitchFamily="2" charset="-122"/>
        </a:defRPr>
      </a:lvl1pPr>
    </p:titleStyle>
    <p:bodyStyle>
      <a:lvl1pPr marL="342900" lvl="0" indent="-3429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宋体" panose="02010600030101010101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28.png"/><Relationship Id="rId4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35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8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8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9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8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8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8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8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8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8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8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84.xml"/><Relationship Id="rId4" Type="http://schemas.openxmlformats.org/officeDocument/2006/relationships/oleObject" Target="../embeddings/oleObject10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84.xml"/><Relationship Id="rId4" Type="http://schemas.openxmlformats.org/officeDocument/2006/relationships/oleObject" Target="../embeddings/oleObject1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8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8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8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8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8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77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8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82.w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8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8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86.wmf"/><Relationship Id="rId4" Type="http://schemas.openxmlformats.org/officeDocument/2006/relationships/oleObject" Target="../embeddings/oleObject15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3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3314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TextBox 2"/>
          <p:cNvSpPr txBox="1"/>
          <p:nvPr/>
        </p:nvSpPr>
        <p:spPr>
          <a:xfrm>
            <a:off x="2424113" y="1028700"/>
            <a:ext cx="5780087" cy="936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ECURRENCE 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&amp;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TextBox 3"/>
          <p:cNvSpPr txBox="1"/>
          <p:nvPr/>
        </p:nvSpPr>
        <p:spPr>
          <a:xfrm>
            <a:off x="1250950" y="2036763"/>
            <a:ext cx="8188325" cy="9350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15"/>
              </a:lnSpc>
            </a:pP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66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5200" b="1" dirty="0">
                <a:solidFill>
                  <a:srgbClr val="9A3D01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7" name="TextBox 4"/>
          <p:cNvSpPr txBox="1"/>
          <p:nvPr/>
        </p:nvSpPr>
        <p:spPr>
          <a:xfrm>
            <a:off x="4448175" y="4037013"/>
            <a:ext cx="237966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sz="26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Prof. Zhenyu He</a:t>
            </a:r>
          </a:p>
        </p:txBody>
      </p:sp>
      <p:sp>
        <p:nvSpPr>
          <p:cNvPr id="13318" name="TextBox 6"/>
          <p:cNvSpPr txBox="1"/>
          <p:nvPr/>
        </p:nvSpPr>
        <p:spPr>
          <a:xfrm>
            <a:off x="3105150" y="4968875"/>
            <a:ext cx="7115175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b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Harbin Institute of Technology, Shenzhen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253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1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2" name="TextBox 3"/>
          <p:cNvSpPr txBox="1"/>
          <p:nvPr/>
        </p:nvSpPr>
        <p:spPr>
          <a:xfrm>
            <a:off x="21399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3" name="TextBox 4"/>
          <p:cNvSpPr txBox="1"/>
          <p:nvPr/>
        </p:nvSpPr>
        <p:spPr>
          <a:xfrm>
            <a:off x="3162300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4" name="TextBox 5"/>
          <p:cNvSpPr txBox="1"/>
          <p:nvPr/>
        </p:nvSpPr>
        <p:spPr>
          <a:xfrm>
            <a:off x="41084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TextBox 6"/>
          <p:cNvSpPr txBox="1"/>
          <p:nvPr/>
        </p:nvSpPr>
        <p:spPr>
          <a:xfrm>
            <a:off x="5051425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6" name="TextBox 7"/>
          <p:cNvSpPr txBox="1"/>
          <p:nvPr/>
        </p:nvSpPr>
        <p:spPr>
          <a:xfrm>
            <a:off x="6075363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7" name="TextBox 8"/>
          <p:cNvSpPr txBox="1"/>
          <p:nvPr/>
        </p:nvSpPr>
        <p:spPr>
          <a:xfrm>
            <a:off x="7019925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55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TextBox 3"/>
          <p:cNvSpPr txBox="1"/>
          <p:nvPr/>
        </p:nvSpPr>
        <p:spPr>
          <a:xfrm>
            <a:off x="2139950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7" name="TextBox 4"/>
          <p:cNvSpPr txBox="1"/>
          <p:nvPr/>
        </p:nvSpPr>
        <p:spPr>
          <a:xfrm>
            <a:off x="3162300" y="2312988"/>
            <a:ext cx="201613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8" name="TextBox 5"/>
          <p:cNvSpPr txBox="1"/>
          <p:nvPr/>
        </p:nvSpPr>
        <p:spPr>
          <a:xfrm>
            <a:off x="4108450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9" name="TextBox 6"/>
          <p:cNvSpPr txBox="1"/>
          <p:nvPr/>
        </p:nvSpPr>
        <p:spPr>
          <a:xfrm>
            <a:off x="5051425" y="2312988"/>
            <a:ext cx="201613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0" name="TextBox 7"/>
          <p:cNvSpPr txBox="1"/>
          <p:nvPr/>
        </p:nvSpPr>
        <p:spPr>
          <a:xfrm>
            <a:off x="6075363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1" name="TextBox 8"/>
          <p:cNvSpPr txBox="1"/>
          <p:nvPr/>
        </p:nvSpPr>
        <p:spPr>
          <a:xfrm>
            <a:off x="7019925" y="2312988"/>
            <a:ext cx="200025" cy="202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457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9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0" name="TextBox 3"/>
          <p:cNvSpPr txBox="1"/>
          <p:nvPr/>
        </p:nvSpPr>
        <p:spPr>
          <a:xfrm>
            <a:off x="21399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1" name="TextBox 4"/>
          <p:cNvSpPr txBox="1"/>
          <p:nvPr/>
        </p:nvSpPr>
        <p:spPr>
          <a:xfrm>
            <a:off x="3162300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2" name="TextBox 5"/>
          <p:cNvSpPr txBox="1"/>
          <p:nvPr/>
        </p:nvSpPr>
        <p:spPr>
          <a:xfrm>
            <a:off x="41084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3" name="TextBox 6"/>
          <p:cNvSpPr txBox="1"/>
          <p:nvPr/>
        </p:nvSpPr>
        <p:spPr>
          <a:xfrm>
            <a:off x="5051425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4" name="TextBox 7"/>
          <p:cNvSpPr txBox="1"/>
          <p:nvPr/>
        </p:nvSpPr>
        <p:spPr>
          <a:xfrm>
            <a:off x="6075363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5" name="TextBox 8"/>
          <p:cNvSpPr txBox="1"/>
          <p:nvPr/>
        </p:nvSpPr>
        <p:spPr>
          <a:xfrm>
            <a:off x="7019925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560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TextBox 3"/>
          <p:cNvSpPr txBox="1"/>
          <p:nvPr/>
        </p:nvSpPr>
        <p:spPr>
          <a:xfrm>
            <a:off x="21399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5" name="TextBox 4"/>
          <p:cNvSpPr txBox="1"/>
          <p:nvPr/>
        </p:nvSpPr>
        <p:spPr>
          <a:xfrm>
            <a:off x="4108450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6" name="TextBox 5"/>
          <p:cNvSpPr txBox="1"/>
          <p:nvPr/>
        </p:nvSpPr>
        <p:spPr>
          <a:xfrm>
            <a:off x="5051425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7" name="TextBox 6"/>
          <p:cNvSpPr txBox="1"/>
          <p:nvPr/>
        </p:nvSpPr>
        <p:spPr>
          <a:xfrm>
            <a:off x="6075363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8" name="TextBox 7"/>
          <p:cNvSpPr txBox="1"/>
          <p:nvPr/>
        </p:nvSpPr>
        <p:spPr>
          <a:xfrm>
            <a:off x="7019925" y="2312988"/>
            <a:ext cx="200025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9" name="TextBox 8"/>
          <p:cNvSpPr txBox="1"/>
          <p:nvPr/>
        </p:nvSpPr>
        <p:spPr>
          <a:xfrm>
            <a:off x="3162300" y="2312988"/>
            <a:ext cx="201613" cy="28209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1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662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7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TextBox 3"/>
          <p:cNvSpPr txBox="1"/>
          <p:nvPr/>
        </p:nvSpPr>
        <p:spPr>
          <a:xfrm>
            <a:off x="2139950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9" name="TextBox 4"/>
          <p:cNvSpPr txBox="1"/>
          <p:nvPr/>
        </p:nvSpPr>
        <p:spPr>
          <a:xfrm>
            <a:off x="3162300" y="2312988"/>
            <a:ext cx="201613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0" name="TextBox 5"/>
          <p:cNvSpPr txBox="1"/>
          <p:nvPr/>
        </p:nvSpPr>
        <p:spPr>
          <a:xfrm>
            <a:off x="4108450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1" name="TextBox 6"/>
          <p:cNvSpPr txBox="1"/>
          <p:nvPr/>
        </p:nvSpPr>
        <p:spPr>
          <a:xfrm>
            <a:off x="5051425" y="2312988"/>
            <a:ext cx="201613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2" name="TextBox 7"/>
          <p:cNvSpPr txBox="1"/>
          <p:nvPr/>
        </p:nvSpPr>
        <p:spPr>
          <a:xfrm>
            <a:off x="6075363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3" name="TextBox 8"/>
          <p:cNvSpPr txBox="1"/>
          <p:nvPr/>
        </p:nvSpPr>
        <p:spPr>
          <a:xfrm>
            <a:off x="7019925" y="2312988"/>
            <a:ext cx="200025" cy="377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3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765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2" name="TextBox 3"/>
          <p:cNvSpPr txBox="1"/>
          <p:nvPr/>
        </p:nvSpPr>
        <p:spPr>
          <a:xfrm>
            <a:off x="21399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3" name="TextBox 4"/>
          <p:cNvSpPr txBox="1"/>
          <p:nvPr/>
        </p:nvSpPr>
        <p:spPr>
          <a:xfrm>
            <a:off x="3162300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4" name="TextBox 5"/>
          <p:cNvSpPr txBox="1"/>
          <p:nvPr/>
        </p:nvSpPr>
        <p:spPr>
          <a:xfrm>
            <a:off x="41084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5" name="TextBox 6"/>
          <p:cNvSpPr txBox="1"/>
          <p:nvPr/>
        </p:nvSpPr>
        <p:spPr>
          <a:xfrm>
            <a:off x="5051425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6" name="TextBox 7"/>
          <p:cNvSpPr txBox="1"/>
          <p:nvPr/>
        </p:nvSpPr>
        <p:spPr>
          <a:xfrm>
            <a:off x="6075363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7" name="TextBox 8"/>
          <p:cNvSpPr txBox="1"/>
          <p:nvPr/>
        </p:nvSpPr>
        <p:spPr>
          <a:xfrm>
            <a:off x="7019925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867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6" name="TextBox 3"/>
          <p:cNvSpPr txBox="1"/>
          <p:nvPr/>
        </p:nvSpPr>
        <p:spPr>
          <a:xfrm>
            <a:off x="21399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7" name="TextBox 4"/>
          <p:cNvSpPr txBox="1"/>
          <p:nvPr/>
        </p:nvSpPr>
        <p:spPr>
          <a:xfrm>
            <a:off x="3162300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8" name="TextBox 5"/>
          <p:cNvSpPr txBox="1"/>
          <p:nvPr/>
        </p:nvSpPr>
        <p:spPr>
          <a:xfrm>
            <a:off x="4108450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79" name="TextBox 6"/>
          <p:cNvSpPr txBox="1"/>
          <p:nvPr/>
        </p:nvSpPr>
        <p:spPr>
          <a:xfrm>
            <a:off x="5051425" y="2312988"/>
            <a:ext cx="201613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0" name="TextBox 7"/>
          <p:cNvSpPr txBox="1"/>
          <p:nvPr/>
        </p:nvSpPr>
        <p:spPr>
          <a:xfrm>
            <a:off x="6075363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1" name="TextBox 8"/>
          <p:cNvSpPr txBox="1"/>
          <p:nvPr/>
        </p:nvSpPr>
        <p:spPr>
          <a:xfrm>
            <a:off x="7019925" y="2312988"/>
            <a:ext cx="200025" cy="4535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6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9698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Box 2"/>
          <p:cNvSpPr txBox="1"/>
          <p:nvPr/>
        </p:nvSpPr>
        <p:spPr>
          <a:xfrm>
            <a:off x="914400" y="819150"/>
            <a:ext cx="7974013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ORRECTNESS OF A 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LGORITHM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0" name="TextBox 3"/>
          <p:cNvSpPr txBox="1"/>
          <p:nvPr/>
        </p:nvSpPr>
        <p:spPr>
          <a:xfrm>
            <a:off x="1263650" y="1819275"/>
            <a:ext cx="7881938" cy="1460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For such an incremental algorithm, we can use </a:t>
            </a: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loop</a:t>
            </a:r>
            <a:endParaRPr lang="zh-CN" altLang="en-US" sz="28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75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invariants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to prove the correctness of the algorithm.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Loop invariants: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1" name="TextBox 4"/>
          <p:cNvSpPr txBox="1"/>
          <p:nvPr/>
        </p:nvSpPr>
        <p:spPr>
          <a:xfrm>
            <a:off x="1665288" y="3409950"/>
            <a:ext cx="1712912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Initialization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2" name="TextBox 5"/>
          <p:cNvSpPr txBox="1"/>
          <p:nvPr/>
        </p:nvSpPr>
        <p:spPr>
          <a:xfrm>
            <a:off x="1968500" y="3890963"/>
            <a:ext cx="32210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 is true at the first loop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3" name="TextBox 6"/>
          <p:cNvSpPr txBox="1"/>
          <p:nvPr/>
        </p:nvSpPr>
        <p:spPr>
          <a:xfrm>
            <a:off x="1665288" y="4371975"/>
            <a:ext cx="1728787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Maintenance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4" name="TextBox 7"/>
          <p:cNvSpPr txBox="1"/>
          <p:nvPr/>
        </p:nvSpPr>
        <p:spPr>
          <a:xfrm>
            <a:off x="1968500" y="4851400"/>
            <a:ext cx="7092950" cy="727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 is true before an iteration of loop, then true before next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iteration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5" name="TextBox 8"/>
          <p:cNvSpPr txBox="1"/>
          <p:nvPr/>
        </p:nvSpPr>
        <p:spPr>
          <a:xfrm>
            <a:off x="1665288" y="5737225"/>
            <a:ext cx="1649412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Termination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6" name="TextBox 9"/>
          <p:cNvSpPr txBox="1"/>
          <p:nvPr/>
        </p:nvSpPr>
        <p:spPr>
          <a:xfrm>
            <a:off x="1968500" y="6218238"/>
            <a:ext cx="7081838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The invariant guarantee the correctness at last iteration.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970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072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TextBox 3"/>
          <p:cNvSpPr txBox="1"/>
          <p:nvPr/>
        </p:nvSpPr>
        <p:spPr>
          <a:xfrm>
            <a:off x="1263650" y="1687513"/>
            <a:ext cx="1843088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5" name="TextBox 4"/>
          <p:cNvSpPr txBox="1"/>
          <p:nvPr/>
        </p:nvSpPr>
        <p:spPr>
          <a:xfrm>
            <a:off x="1665288" y="2471738"/>
            <a:ext cx="27336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6" name="TextBox 5"/>
          <p:cNvSpPr txBox="1"/>
          <p:nvPr/>
        </p:nvSpPr>
        <p:spPr>
          <a:xfrm>
            <a:off x="1685925" y="3165475"/>
            <a:ext cx="176053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←2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7" name="TextBox 6"/>
          <p:cNvSpPr txBox="1"/>
          <p:nvPr/>
        </p:nvSpPr>
        <p:spPr>
          <a:xfrm>
            <a:off x="1665288" y="3513138"/>
            <a:ext cx="349250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8" name="TextBox 7"/>
          <p:cNvSpPr txBox="1"/>
          <p:nvPr/>
        </p:nvSpPr>
        <p:spPr>
          <a:xfrm>
            <a:off x="2209800" y="3860800"/>
            <a:ext cx="19208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key  ← 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9" name="TextBox 8"/>
          <p:cNvSpPr txBox="1"/>
          <p:nvPr/>
        </p:nvSpPr>
        <p:spPr>
          <a:xfrm>
            <a:off x="2209800" y="4208463"/>
            <a:ext cx="6718300" cy="7064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//Insert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sz="25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j-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0" name="TextBox 9"/>
          <p:cNvSpPr txBox="1"/>
          <p:nvPr/>
        </p:nvSpPr>
        <p:spPr>
          <a:xfrm>
            <a:off x="2209800" y="4903788"/>
            <a:ext cx="3544888" cy="704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while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&gt; key</a:t>
            </a:r>
            <a:endParaRPr lang="zh-CN" altLang="en-US" sz="25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1" name="TextBox 10"/>
          <p:cNvSpPr txBox="1"/>
          <p:nvPr/>
        </p:nvSpPr>
        <p:spPr>
          <a:xfrm>
            <a:off x="2754313" y="5597525"/>
            <a:ext cx="2230437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+ 1] ←A[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2" name="TextBox 11"/>
          <p:cNvSpPr txBox="1"/>
          <p:nvPr/>
        </p:nvSpPr>
        <p:spPr>
          <a:xfrm>
            <a:off x="2790825" y="5946775"/>
            <a:ext cx="1014413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3" name="TextBox 12"/>
          <p:cNvSpPr txBox="1"/>
          <p:nvPr/>
        </p:nvSpPr>
        <p:spPr>
          <a:xfrm>
            <a:off x="2228850" y="6294438"/>
            <a:ext cx="184308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+1] ←key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3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174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Box 2"/>
          <p:cNvSpPr txBox="1"/>
          <p:nvPr/>
        </p:nvSpPr>
        <p:spPr>
          <a:xfrm>
            <a:off x="914400" y="660400"/>
            <a:ext cx="46545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UNNING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8" name="TextBox 3"/>
          <p:cNvSpPr txBox="1"/>
          <p:nvPr/>
        </p:nvSpPr>
        <p:spPr>
          <a:xfrm>
            <a:off x="1263650" y="1811338"/>
            <a:ext cx="62134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running time depends on 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the input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49" name="TextBox 4"/>
          <p:cNvSpPr txBox="1"/>
          <p:nvPr/>
        </p:nvSpPr>
        <p:spPr>
          <a:xfrm>
            <a:off x="1665288" y="2362200"/>
            <a:ext cx="6354762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An already sorted sequence is easier to sort.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0" name="TextBox 5"/>
          <p:cNvSpPr txBox="1"/>
          <p:nvPr/>
        </p:nvSpPr>
        <p:spPr>
          <a:xfrm>
            <a:off x="1263650" y="2870200"/>
            <a:ext cx="7735888" cy="1384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Parameterize the running time by the size of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input---</a:t>
            </a:r>
            <a:r>
              <a:rPr lang="en-US" altLang="zh-CN" sz="30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, since short sequences are easier to be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sorted than the longer ones.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1" name="TextBox 6"/>
          <p:cNvSpPr txBox="1"/>
          <p:nvPr/>
        </p:nvSpPr>
        <p:spPr>
          <a:xfrm>
            <a:off x="1263650" y="4364038"/>
            <a:ext cx="7640638" cy="13843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Generally, we seek 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upper bounds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on the running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time, because everybody likes a guarantee---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</a:t>
            </a: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175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433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TextBox 2"/>
          <p:cNvSpPr txBox="1"/>
          <p:nvPr/>
        </p:nvSpPr>
        <p:spPr>
          <a:xfrm>
            <a:off x="914400" y="660400"/>
            <a:ext cx="27559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UTLINE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0" name="TextBox 3"/>
          <p:cNvSpPr txBox="1"/>
          <p:nvPr/>
        </p:nvSpPr>
        <p:spPr>
          <a:xfrm>
            <a:off x="1263650" y="1765300"/>
            <a:ext cx="6221413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Sort Example and Asymptotic Analysis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1" name="TextBox 4"/>
          <p:cNvSpPr txBox="1"/>
          <p:nvPr/>
        </p:nvSpPr>
        <p:spPr>
          <a:xfrm>
            <a:off x="1263650" y="2751138"/>
            <a:ext cx="58451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Recurrence and Divide-and-Conquer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2" name="TextBox 5"/>
          <p:cNvSpPr txBox="1"/>
          <p:nvPr/>
        </p:nvSpPr>
        <p:spPr>
          <a:xfrm>
            <a:off x="1665288" y="3260725"/>
            <a:ext cx="4900612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Three recurrence solving methods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3" name="TextBox 6"/>
          <p:cNvSpPr txBox="1"/>
          <p:nvPr/>
        </p:nvSpPr>
        <p:spPr>
          <a:xfrm>
            <a:off x="1968500" y="3705225"/>
            <a:ext cx="2241550" cy="295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4" name="TextBox 7"/>
          <p:cNvSpPr txBox="1"/>
          <p:nvPr/>
        </p:nvSpPr>
        <p:spPr>
          <a:xfrm>
            <a:off x="1968500" y="4057650"/>
            <a:ext cx="2454275" cy="627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Recursion-tree method</a:t>
            </a:r>
            <a:endParaRPr lang="zh-CN" altLang="en-US" sz="2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65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5" name="TextBox 8"/>
          <p:cNvSpPr txBox="1"/>
          <p:nvPr/>
        </p:nvSpPr>
        <p:spPr>
          <a:xfrm>
            <a:off x="1665288" y="4775200"/>
            <a:ext cx="4184650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 example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6" name="TextBox 9"/>
          <p:cNvSpPr txBox="1"/>
          <p:nvPr/>
        </p:nvSpPr>
        <p:spPr>
          <a:xfrm>
            <a:off x="1968500" y="5229225"/>
            <a:ext cx="3263900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Big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7" name="TextBox 10"/>
          <p:cNvSpPr txBox="1"/>
          <p:nvPr/>
        </p:nvSpPr>
        <p:spPr>
          <a:xfrm>
            <a:off x="1968500" y="5635625"/>
            <a:ext cx="3797300" cy="1166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Strassen Matrix Multiplication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Order Statistic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277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771" name="TextBox 2"/>
          <p:cNvSpPr txBox="1"/>
          <p:nvPr/>
        </p:nvSpPr>
        <p:spPr>
          <a:xfrm>
            <a:off x="914400" y="660400"/>
            <a:ext cx="615632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INDS OF ANALYSES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2" name="TextBox 3"/>
          <p:cNvSpPr txBox="1"/>
          <p:nvPr/>
        </p:nvSpPr>
        <p:spPr>
          <a:xfrm>
            <a:off x="1263650" y="1811338"/>
            <a:ext cx="35702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Worst-case: (usually)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3" name="TextBox 4"/>
          <p:cNvSpPr txBox="1"/>
          <p:nvPr/>
        </p:nvSpPr>
        <p:spPr>
          <a:xfrm>
            <a:off x="1665288" y="2357438"/>
            <a:ext cx="7035800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maximum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time of algorithm on any input of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size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4" name="TextBox 5"/>
          <p:cNvSpPr txBox="1"/>
          <p:nvPr/>
        </p:nvSpPr>
        <p:spPr>
          <a:xfrm>
            <a:off x="1263650" y="3252788"/>
            <a:ext cx="446405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Average-case: (sometimes)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5" name="TextBox 6"/>
          <p:cNvSpPr txBox="1"/>
          <p:nvPr/>
        </p:nvSpPr>
        <p:spPr>
          <a:xfrm>
            <a:off x="1665288" y="3798888"/>
            <a:ext cx="7046912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</a:t>
            </a:r>
            <a:r>
              <a:rPr lang="en-US" altLang="zh-CN" sz="26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expected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time of algorithm over all inputs of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size 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6" name="TextBox 7"/>
          <p:cNvSpPr txBox="1"/>
          <p:nvPr/>
        </p:nvSpPr>
        <p:spPr>
          <a:xfrm>
            <a:off x="1749425" y="4684713"/>
            <a:ext cx="7161213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Need assumption of statistical distribution of inputs.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7" name="TextBox 8"/>
          <p:cNvSpPr txBox="1"/>
          <p:nvPr/>
        </p:nvSpPr>
        <p:spPr>
          <a:xfrm>
            <a:off x="1263650" y="5176838"/>
            <a:ext cx="304165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Best-case: (bogus)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8" name="TextBox 9"/>
          <p:cNvSpPr txBox="1"/>
          <p:nvPr/>
        </p:nvSpPr>
        <p:spPr>
          <a:xfrm>
            <a:off x="1665288" y="5722938"/>
            <a:ext cx="7289800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Cheat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with a slow algorithm that works fast on some</a:t>
            </a:r>
            <a:endParaRPr lang="zh-CN" altLang="en-US" sz="26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input.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277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379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Box 2"/>
          <p:cNvSpPr txBox="1"/>
          <p:nvPr/>
        </p:nvSpPr>
        <p:spPr>
          <a:xfrm>
            <a:off x="914400" y="682418"/>
            <a:ext cx="8348663" cy="39497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Big O time complexity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50"/>
              </a:lnSpc>
            </a:pP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O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if there exist positive constant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b="1" i="1" dirty="0">
                <a:solidFill>
                  <a:srgbClr val="23724F"/>
                </a:solidFill>
                <a:latin typeface="Times New Roman" panose="02020603050405020304" pitchFamily="2" charset="0"/>
              </a:rPr>
              <a:t> </a:t>
            </a:r>
            <a:endParaRPr lang="en-US" altLang="zh-CN" sz="3000" b="1" i="1" dirty="0">
              <a:solidFill>
                <a:srgbClr val="23724F"/>
              </a:solidFill>
              <a:latin typeface="Times New Roman" panose="02020603050405020304" pitchFamily="2" charset="0"/>
            </a:endParaRPr>
          </a:p>
          <a:p>
            <a:pPr>
              <a:lnSpc>
                <a:spcPts val="43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&lt;=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cf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when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en-US" altLang="zh-CN" sz="3000" dirty="0">
              <a:latin typeface="Times New Roman" panose="02020603050405020304" pitchFamily="2" charset="0"/>
            </a:endParaRPr>
          </a:p>
          <a:p>
            <a:pPr>
              <a:lnSpc>
                <a:spcPts val="43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 kind of asymptotic upper bound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			</a:t>
            </a:r>
          </a:p>
        </p:txBody>
      </p:sp>
      <p:sp>
        <p:nvSpPr>
          <p:cNvPr id="33796" name="TextBox 3"/>
          <p:cNvSpPr txBox="1"/>
          <p:nvPr/>
        </p:nvSpPr>
        <p:spPr>
          <a:xfrm>
            <a:off x="1466850" y="4868863"/>
            <a:ext cx="4891088" cy="25384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c*f 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) is an upper bound for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               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1400" i="1" dirty="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7" name="TextBox 4"/>
          <p:cNvSpPr txBox="1"/>
          <p:nvPr/>
        </p:nvSpPr>
        <p:spPr>
          <a:xfrm>
            <a:off x="8089900" y="5207000"/>
            <a:ext cx="619125" cy="21224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19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1900" i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TextBox 4"/>
          <p:cNvSpPr txBox="1"/>
          <p:nvPr/>
        </p:nvSpPr>
        <p:spPr>
          <a:xfrm>
            <a:off x="7940675" y="3997325"/>
            <a:ext cx="1871663" cy="10795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400" b="1" i="1" dirty="0">
                <a:latin typeface="Arial" panose="020B0604020202020204" pitchFamily="34" charset="0"/>
                <a:ea typeface="宋体" panose="02010600030101010101" pitchFamily="2" charset="-122"/>
              </a:rPr>
              <a:t>c*f 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</p:txBody>
      </p:sp>
      <p:sp>
        <p:nvSpPr>
          <p:cNvPr id="3379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481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TextBox 2"/>
          <p:cNvSpPr txBox="1"/>
          <p:nvPr/>
        </p:nvSpPr>
        <p:spPr>
          <a:xfrm>
            <a:off x="914400" y="682418"/>
            <a:ext cx="8286750" cy="32829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Big Ω time complexity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 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</a:rPr>
              <a:t>g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if there exist positive constant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6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cg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when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solidFill>
                  <a:srgbClr val="23724F"/>
                </a:solidFill>
                <a:latin typeface="Symbol" panose="05050102010706020507" pitchFamily="2" charset="2"/>
                <a:ea typeface="宋体" panose="02010600030101010101" pitchFamily="2" charset="-122"/>
              </a:rPr>
              <a:t>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baseline="-25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1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A kind of asymptotic lower bound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0" name="TextBox 3"/>
          <p:cNvSpPr txBox="1"/>
          <p:nvPr/>
        </p:nvSpPr>
        <p:spPr>
          <a:xfrm>
            <a:off x="1986164" y="4619625"/>
            <a:ext cx="4729163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c*g(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000" b="1" dirty="0">
                <a:latin typeface="Times New Roman" panose="02020603050405020304" pitchFamily="2" charset="0"/>
                <a:ea typeface="宋体" panose="02010600030101010101" pitchFamily="2" charset="-122"/>
              </a:rPr>
              <a:t>is an lower bound for 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T(</a:t>
            </a:r>
            <a:r>
              <a:rPr lang="en-US" altLang="zh-CN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0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1" name="TextBox 4"/>
          <p:cNvSpPr txBox="1"/>
          <p:nvPr/>
        </p:nvSpPr>
        <p:spPr>
          <a:xfrm>
            <a:off x="5994400" y="6805613"/>
            <a:ext cx="238125" cy="3349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25"/>
              </a:lnSpc>
            </a:pP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1400" i="1" dirty="0"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TextBox 5"/>
          <p:cNvSpPr txBox="1"/>
          <p:nvPr/>
        </p:nvSpPr>
        <p:spPr>
          <a:xfrm>
            <a:off x="7419975" y="4535488"/>
            <a:ext cx="841375" cy="25384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c*g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19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50"/>
              </a:lnSpc>
            </a:pP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584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Box 2"/>
          <p:cNvSpPr txBox="1"/>
          <p:nvPr/>
        </p:nvSpPr>
        <p:spPr>
          <a:xfrm>
            <a:off x="914400" y="682418"/>
            <a:ext cx="7958138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IME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4" name="TextBox 3"/>
          <p:cNvSpPr txBox="1"/>
          <p:nvPr/>
        </p:nvSpPr>
        <p:spPr>
          <a:xfrm>
            <a:off x="1263650" y="1804988"/>
            <a:ext cx="7875588" cy="719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 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)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if and only if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 and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Ω (</a:t>
            </a:r>
            <a:endParaRPr lang="zh-CN" altLang="en-US" sz="24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15"/>
              </a:lnSpc>
            </a:pP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5" name="TextBox 4"/>
          <p:cNvSpPr txBox="1"/>
          <p:nvPr/>
        </p:nvSpPr>
        <p:spPr>
          <a:xfrm>
            <a:off x="1263650" y="2628900"/>
            <a:ext cx="7307263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)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O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 and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≠ 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6" name="TextBox 5"/>
          <p:cNvSpPr txBox="1"/>
          <p:nvPr/>
        </p:nvSpPr>
        <p:spPr>
          <a:xfrm>
            <a:off x="1263650" y="3533775"/>
            <a:ext cx="7823200" cy="346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We can determine the relative growth rates of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and 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by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7" name="TextBox 6"/>
          <p:cNvSpPr txBox="1"/>
          <p:nvPr/>
        </p:nvSpPr>
        <p:spPr>
          <a:xfrm>
            <a:off x="1263650" y="3903663"/>
            <a:ext cx="4306888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00"/>
              </a:lnSpc>
            </a:pP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computing lim </a:t>
            </a:r>
            <a:r>
              <a:rPr lang="zh-CN" altLang="en-US" sz="1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latin typeface="Times New Roman" panose="02020603050405020304" pitchFamily="2" charset="0"/>
                <a:ea typeface="宋体" panose="02010600030101010101" pitchFamily="2" charset="-122"/>
              </a:rPr>
              <a:t>-&gt;infinite  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/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8" name="TextBox 7"/>
          <p:cNvSpPr txBox="1"/>
          <p:nvPr/>
        </p:nvSpPr>
        <p:spPr>
          <a:xfrm>
            <a:off x="1665288" y="4333875"/>
            <a:ext cx="2074862" cy="2936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315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  = o 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49" name="TextBox 8"/>
          <p:cNvSpPr txBox="1"/>
          <p:nvPr/>
        </p:nvSpPr>
        <p:spPr>
          <a:xfrm>
            <a:off x="1665288" y="4729163"/>
            <a:ext cx="3519487" cy="755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675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constant </a:t>
            </a:r>
            <a:r>
              <a:rPr lang="zh-CN" altLang="en-US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= 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ts val="3490"/>
              </a:lnSpc>
            </a:pPr>
            <a:r>
              <a:rPr lang="zh-CN" altLang="en-US" sz="2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infinite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: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= o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0" name="TextBox 9"/>
          <p:cNvSpPr txBox="1"/>
          <p:nvPr/>
        </p:nvSpPr>
        <p:spPr>
          <a:xfrm>
            <a:off x="1263650" y="5626100"/>
            <a:ext cx="5119688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00"/>
              </a:lnSpc>
            </a:pP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Θ 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 and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= Θ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4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4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1" name="TextBox 10"/>
          <p:cNvSpPr txBox="1"/>
          <p:nvPr/>
        </p:nvSpPr>
        <p:spPr>
          <a:xfrm>
            <a:off x="1528951" y="6061075"/>
            <a:ext cx="4949825" cy="7334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25"/>
              </a:lnSpc>
            </a:pP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= max (Θ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),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 )</a:t>
            </a:r>
          </a:p>
          <a:p>
            <a:pPr>
              <a:lnSpc>
                <a:spcPts val="3175"/>
              </a:lnSpc>
            </a:pP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*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2200" baseline="-25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=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 * Θ ( 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g 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) )</a:t>
            </a:r>
            <a:endParaRPr lang="zh-CN" altLang="en-US" sz="2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585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6866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Box 2"/>
          <p:cNvSpPr txBox="1"/>
          <p:nvPr/>
        </p:nvSpPr>
        <p:spPr>
          <a:xfrm>
            <a:off x="914400" y="660400"/>
            <a:ext cx="65849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RACTICAL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686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789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TextBox 2"/>
          <p:cNvSpPr txBox="1"/>
          <p:nvPr/>
        </p:nvSpPr>
        <p:spPr>
          <a:xfrm>
            <a:off x="914400" y="660400"/>
            <a:ext cx="658495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RACTICAL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XAMPLE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789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38914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304800" y="34925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TextBox 4"/>
          <p:cNvSpPr txBox="1"/>
          <p:nvPr/>
        </p:nvSpPr>
        <p:spPr>
          <a:xfrm>
            <a:off x="914400" y="739775"/>
            <a:ext cx="7450138" cy="1800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Cost and times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8916" name="对象 8"/>
          <p:cNvGraphicFramePr>
            <a:graphicFrameLocks noChangeAspect="1"/>
          </p:cNvGraphicFramePr>
          <p:nvPr/>
        </p:nvGraphicFramePr>
        <p:xfrm>
          <a:off x="7075488" y="4932363"/>
          <a:ext cx="50323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7075488" y="4932363"/>
                        <a:ext cx="503237" cy="677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7" name="Object 5"/>
          <p:cNvGraphicFramePr/>
          <p:nvPr/>
        </p:nvGraphicFramePr>
        <p:xfrm>
          <a:off x="1530350" y="1908175"/>
          <a:ext cx="7202488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9925050" imgH="6657975" progId="PBrush">
                  <p:embed/>
                </p:oleObj>
              </mc:Choice>
              <mc:Fallback>
                <p:oleObj r:id="rId5" imgW="9925050" imgH="6657975" progId="PBrush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0350" y="1908175"/>
                        <a:ext cx="7202488" cy="4610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9938" name="TextBox 4"/>
          <p:cNvSpPr txBox="1"/>
          <p:nvPr/>
        </p:nvSpPr>
        <p:spPr>
          <a:xfrm>
            <a:off x="914400" y="739775"/>
            <a:ext cx="7450138" cy="1435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3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25"/>
              </a:lnSpc>
            </a:pP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Case: decreasing order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9939" name="对象 17"/>
          <p:cNvGraphicFramePr>
            <a:graphicFrameLocks noChangeAspect="1"/>
          </p:cNvGraphicFramePr>
          <p:nvPr/>
        </p:nvGraphicFramePr>
        <p:xfrm>
          <a:off x="3721100" y="2266950"/>
          <a:ext cx="24177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0" imgH="0" progId="">
                  <p:embed/>
                </p:oleObj>
              </mc:Choice>
              <mc:Fallback>
                <p:oleObj r:id="rId2" imgW="0" imgH="0" progId="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3721100" y="2266950"/>
                        <a:ext cx="2417763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3"/>
          <p:cNvGraphicFramePr>
            <a:graphicFrameLocks noChangeAspect="1"/>
          </p:cNvGraphicFramePr>
          <p:nvPr/>
        </p:nvGraphicFramePr>
        <p:xfrm>
          <a:off x="6786563" y="2266950"/>
          <a:ext cx="2630487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6786563" y="2266950"/>
                        <a:ext cx="2630487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/>
          <p:nvPr/>
        </p:nvGraphicFramePr>
        <p:xfrm>
          <a:off x="520700" y="1692275"/>
          <a:ext cx="9658350" cy="538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0217785" imgH="7743825" progId="PBrush">
                  <p:embed/>
                </p:oleObj>
              </mc:Choice>
              <mc:Fallback>
                <p:oleObj r:id="rId4" imgW="10217785" imgH="7743825" progId="PBrush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1692275"/>
                        <a:ext cx="9658350" cy="5384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096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Box 2"/>
          <p:cNvSpPr txBox="1"/>
          <p:nvPr/>
        </p:nvSpPr>
        <p:spPr>
          <a:xfrm>
            <a:off x="914400" y="739775"/>
            <a:ext cx="7450138" cy="769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975"/>
              </a:lnSpc>
            </a:pP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4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300" dirty="0"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4" name="TextBox 3"/>
          <p:cNvSpPr txBox="1"/>
          <p:nvPr/>
        </p:nvSpPr>
        <p:spPr>
          <a:xfrm>
            <a:off x="803275" y="1838325"/>
            <a:ext cx="4302125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Worst Case: decreasing order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5" name="TextBox 4"/>
          <p:cNvSpPr txBox="1"/>
          <p:nvPr/>
        </p:nvSpPr>
        <p:spPr>
          <a:xfrm>
            <a:off x="1206500" y="2827338"/>
            <a:ext cx="33305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6" name="TextBox 5"/>
          <p:cNvSpPr txBox="1"/>
          <p:nvPr/>
        </p:nvSpPr>
        <p:spPr>
          <a:xfrm>
            <a:off x="1500188" y="3390900"/>
            <a:ext cx="2246312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b="1" i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7" name="TextBox 6"/>
          <p:cNvSpPr txBox="1"/>
          <p:nvPr/>
        </p:nvSpPr>
        <p:spPr>
          <a:xfrm>
            <a:off x="1811338" y="4519613"/>
            <a:ext cx="80660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Insert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3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0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6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198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TextBox 2"/>
          <p:cNvSpPr txBox="1"/>
          <p:nvPr/>
        </p:nvSpPr>
        <p:spPr>
          <a:xfrm>
            <a:off x="2378075" y="1443038"/>
            <a:ext cx="52070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ECURRENCE 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&amp;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8" name="TextBox 3"/>
          <p:cNvSpPr txBox="1"/>
          <p:nvPr/>
        </p:nvSpPr>
        <p:spPr>
          <a:xfrm>
            <a:off x="2378075" y="2168525"/>
            <a:ext cx="73771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59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47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98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536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TextBox 2"/>
          <p:cNvSpPr txBox="1"/>
          <p:nvPr/>
        </p:nvSpPr>
        <p:spPr>
          <a:xfrm>
            <a:off x="2378075" y="1462088"/>
            <a:ext cx="5740400" cy="7572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ORT </a:t>
            </a: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XAMPLE AND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TextBox 3"/>
          <p:cNvSpPr txBox="1"/>
          <p:nvPr/>
        </p:nvSpPr>
        <p:spPr>
          <a:xfrm>
            <a:off x="2378075" y="2106613"/>
            <a:ext cx="6689725" cy="7572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SYMPTOTIC </a:t>
            </a:r>
            <a:r>
              <a:rPr lang="en-US" altLang="zh-CN" sz="5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4200" b="1" dirty="0">
                <a:solidFill>
                  <a:srgbClr val="FFFFF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NALYSIS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301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TextBox 2"/>
          <p:cNvSpPr txBox="1"/>
          <p:nvPr/>
        </p:nvSpPr>
        <p:spPr>
          <a:xfrm>
            <a:off x="3636963" y="1727200"/>
            <a:ext cx="3992562" cy="2563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7365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How to solve</a:t>
            </a:r>
            <a:endParaRPr lang="zh-CN" altLang="en-US" sz="52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ts val="6350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a large scale</a:t>
            </a:r>
            <a:endParaRPr lang="zh-CN" altLang="en-US" sz="5200" dirty="0">
              <a:latin typeface="Comic Sans MS" panose="030F0702030302020204" pitchFamily="2" charset="0"/>
              <a:ea typeface="宋体" panose="02010600030101010101" pitchFamily="2" charset="-122"/>
            </a:endParaRPr>
          </a:p>
          <a:p>
            <a:pPr>
              <a:lnSpc>
                <a:spcPts val="6350"/>
              </a:lnSpc>
            </a:pPr>
            <a:r>
              <a:rPr lang="en-US" altLang="zh-CN" sz="5200" dirty="0">
                <a:latin typeface="Comic Sans MS" panose="030F0702030302020204" pitchFamily="2" charset="0"/>
                <a:ea typeface="宋体" panose="02010600030101010101" pitchFamily="2" charset="-122"/>
              </a:rPr>
              <a:t>problem?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01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4034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Box 2"/>
          <p:cNvSpPr txBox="1"/>
          <p:nvPr/>
        </p:nvSpPr>
        <p:spPr>
          <a:xfrm>
            <a:off x="914400" y="660400"/>
            <a:ext cx="4699000" cy="162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75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5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500" dirty="0">
                <a:latin typeface="Times New Roman" panose="02020603050405020304" pitchFamily="2" charset="0"/>
                <a:ea typeface="宋体" panose="02010600030101010101" pitchFamily="2" charset="-122"/>
              </a:rPr>
              <a:t>Input: 13, 2, 7, 20, 1, 9, 11,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6" name="TextBox 3"/>
          <p:cNvSpPr txBox="1"/>
          <p:nvPr/>
        </p:nvSpPr>
        <p:spPr>
          <a:xfrm>
            <a:off x="7218363" y="1624013"/>
            <a:ext cx="13843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7" name="TextBox 4"/>
          <p:cNvSpPr txBox="1"/>
          <p:nvPr/>
        </p:nvSpPr>
        <p:spPr>
          <a:xfrm>
            <a:off x="220027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8" name="TextBox 5"/>
          <p:cNvSpPr txBox="1"/>
          <p:nvPr/>
        </p:nvSpPr>
        <p:spPr>
          <a:xfrm>
            <a:off x="3179763" y="2784475"/>
            <a:ext cx="2016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39" name="TextBox 6"/>
          <p:cNvSpPr txBox="1"/>
          <p:nvPr/>
        </p:nvSpPr>
        <p:spPr>
          <a:xfrm>
            <a:off x="3962400" y="27844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0" name="TextBox 7"/>
          <p:cNvSpPr txBox="1"/>
          <p:nvPr/>
        </p:nvSpPr>
        <p:spPr>
          <a:xfrm>
            <a:off x="474662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1" name="TextBox 8"/>
          <p:cNvSpPr txBox="1"/>
          <p:nvPr/>
        </p:nvSpPr>
        <p:spPr>
          <a:xfrm>
            <a:off x="5726113" y="27844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2" name="TextBox 9"/>
          <p:cNvSpPr txBox="1"/>
          <p:nvPr/>
        </p:nvSpPr>
        <p:spPr>
          <a:xfrm>
            <a:off x="6508750" y="27844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3" name="TextBox 10"/>
          <p:cNvSpPr txBox="1"/>
          <p:nvPr/>
        </p:nvSpPr>
        <p:spPr>
          <a:xfrm>
            <a:off x="7292975" y="2784475"/>
            <a:ext cx="3794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4" name="TextBox 11"/>
          <p:cNvSpPr txBox="1"/>
          <p:nvPr/>
        </p:nvSpPr>
        <p:spPr>
          <a:xfrm>
            <a:off x="8258175" y="27844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5" name="TextBox 12"/>
          <p:cNvSpPr txBox="1"/>
          <p:nvPr/>
        </p:nvSpPr>
        <p:spPr>
          <a:xfrm>
            <a:off x="1889125" y="39655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6" name="TextBox 13"/>
          <p:cNvSpPr txBox="1"/>
          <p:nvPr/>
        </p:nvSpPr>
        <p:spPr>
          <a:xfrm>
            <a:off x="2671763" y="3965575"/>
            <a:ext cx="2016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7" name="TextBox 14"/>
          <p:cNvSpPr txBox="1"/>
          <p:nvPr/>
        </p:nvSpPr>
        <p:spPr>
          <a:xfrm>
            <a:off x="3259138" y="3965575"/>
            <a:ext cx="89058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7   20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8" name="TextBox 15"/>
          <p:cNvSpPr txBox="1"/>
          <p:nvPr/>
        </p:nvSpPr>
        <p:spPr>
          <a:xfrm>
            <a:off x="7361238" y="3965575"/>
            <a:ext cx="379412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49" name="TextBox 16"/>
          <p:cNvSpPr txBox="1"/>
          <p:nvPr/>
        </p:nvSpPr>
        <p:spPr>
          <a:xfrm>
            <a:off x="8129588" y="3965575"/>
            <a:ext cx="40163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0" name="TextBox 17"/>
          <p:cNvSpPr txBox="1"/>
          <p:nvPr/>
        </p:nvSpPr>
        <p:spPr>
          <a:xfrm>
            <a:off x="6184900" y="3965575"/>
            <a:ext cx="69373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1" name="TextBox 18"/>
          <p:cNvSpPr txBox="1"/>
          <p:nvPr/>
        </p:nvSpPr>
        <p:spPr>
          <a:xfrm>
            <a:off x="1757363" y="5146675"/>
            <a:ext cx="79057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13  2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2" name="TextBox 19"/>
          <p:cNvSpPr txBox="1"/>
          <p:nvPr/>
        </p:nvSpPr>
        <p:spPr>
          <a:xfrm>
            <a:off x="3794125" y="5146675"/>
            <a:ext cx="2016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3" name="TextBox 20"/>
          <p:cNvSpPr txBox="1"/>
          <p:nvPr/>
        </p:nvSpPr>
        <p:spPr>
          <a:xfrm>
            <a:off x="4381500" y="5146675"/>
            <a:ext cx="40163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4" name="TextBox 21"/>
          <p:cNvSpPr txBox="1"/>
          <p:nvPr/>
        </p:nvSpPr>
        <p:spPr>
          <a:xfrm>
            <a:off x="5781675" y="51466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5" name="TextBox 22"/>
          <p:cNvSpPr txBox="1"/>
          <p:nvPr/>
        </p:nvSpPr>
        <p:spPr>
          <a:xfrm>
            <a:off x="6369050" y="5146675"/>
            <a:ext cx="200025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6" name="TextBox 23"/>
          <p:cNvSpPr txBox="1"/>
          <p:nvPr/>
        </p:nvSpPr>
        <p:spPr>
          <a:xfrm>
            <a:off x="7404100" y="5146675"/>
            <a:ext cx="379413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7" name="TextBox 24"/>
          <p:cNvSpPr txBox="1"/>
          <p:nvPr/>
        </p:nvSpPr>
        <p:spPr>
          <a:xfrm>
            <a:off x="8172450" y="5146675"/>
            <a:ext cx="4000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8" name="TextBox 25"/>
          <p:cNvSpPr txBox="1"/>
          <p:nvPr/>
        </p:nvSpPr>
        <p:spPr>
          <a:xfrm>
            <a:off x="1687513" y="6405563"/>
            <a:ext cx="4016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59" name="TextBox 26"/>
          <p:cNvSpPr txBox="1"/>
          <p:nvPr/>
        </p:nvSpPr>
        <p:spPr>
          <a:xfrm>
            <a:off x="2690813" y="6405563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0" name="TextBox 27"/>
          <p:cNvSpPr txBox="1"/>
          <p:nvPr/>
        </p:nvSpPr>
        <p:spPr>
          <a:xfrm>
            <a:off x="3635375" y="6405563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1" name="TextBox 28"/>
          <p:cNvSpPr txBox="1"/>
          <p:nvPr/>
        </p:nvSpPr>
        <p:spPr>
          <a:xfrm>
            <a:off x="4481513" y="6405563"/>
            <a:ext cx="4016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2" name="TextBox 29"/>
          <p:cNvSpPr txBox="1"/>
          <p:nvPr/>
        </p:nvSpPr>
        <p:spPr>
          <a:xfrm>
            <a:off x="5602288" y="6405563"/>
            <a:ext cx="201612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3" name="TextBox 30"/>
          <p:cNvSpPr txBox="1"/>
          <p:nvPr/>
        </p:nvSpPr>
        <p:spPr>
          <a:xfrm>
            <a:off x="6546850" y="6405563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4" name="TextBox 31"/>
          <p:cNvSpPr txBox="1"/>
          <p:nvPr/>
        </p:nvSpPr>
        <p:spPr>
          <a:xfrm>
            <a:off x="7283450" y="6405563"/>
            <a:ext cx="3810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5" name="TextBox 32"/>
          <p:cNvSpPr txBox="1"/>
          <p:nvPr/>
        </p:nvSpPr>
        <p:spPr>
          <a:xfrm>
            <a:off x="8337550" y="6405563"/>
            <a:ext cx="40163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40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981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8" name="TextBox 2"/>
          <p:cNvSpPr txBox="1"/>
          <p:nvPr/>
        </p:nvSpPr>
        <p:spPr>
          <a:xfrm>
            <a:off x="914400" y="660400"/>
            <a:ext cx="40338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59" name="TextBox 3"/>
          <p:cNvSpPr txBox="1"/>
          <p:nvPr/>
        </p:nvSpPr>
        <p:spPr>
          <a:xfrm>
            <a:off x="1263650" y="1722438"/>
            <a:ext cx="4340225" cy="795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sz="2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050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500" dirty="0">
                <a:latin typeface="Times New Roman" panose="02020603050405020304" pitchFamily="2" charset="0"/>
                <a:ea typeface="宋体" panose="02010600030101010101" pitchFamily="2" charset="-122"/>
              </a:rPr>
              <a:t>Input: 13, 2, 7, 20, 1, 9, 11,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5060" name="TextBox 4"/>
          <p:cNvSpPr txBox="1"/>
          <p:nvPr/>
        </p:nvSpPr>
        <p:spPr>
          <a:xfrm>
            <a:off x="7251700" y="1624013"/>
            <a:ext cx="13462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Merge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5061" name="Object 5"/>
          <p:cNvGraphicFramePr/>
          <p:nvPr/>
        </p:nvGraphicFramePr>
        <p:xfrm>
          <a:off x="952687" y="2574735"/>
          <a:ext cx="8934450" cy="444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934450" imgH="4448175" progId="PBrush">
                  <p:embed/>
                </p:oleObj>
              </mc:Choice>
              <mc:Fallback>
                <p:oleObj r:id="rId3" imgW="8934450" imgH="4448175" progId="PBrush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687" y="2574735"/>
                        <a:ext cx="8934450" cy="4446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6082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27981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TextBox 2"/>
          <p:cNvSpPr txBox="1"/>
          <p:nvPr/>
        </p:nvSpPr>
        <p:spPr>
          <a:xfrm>
            <a:off x="914400" y="660400"/>
            <a:ext cx="4033838" cy="306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9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Merge Sort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MergeSort(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1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if 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 </a:t>
            </a:r>
            <a:r>
              <a:rPr lang="en-US" altLang="zh-CN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4" name="TextBox 3"/>
          <p:cNvSpPr txBox="1"/>
          <p:nvPr/>
        </p:nvSpPr>
        <p:spPr>
          <a:xfrm>
            <a:off x="1363663" y="3808413"/>
            <a:ext cx="585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6085" name="TextBox 5"/>
          <p:cNvSpPr txBox="1"/>
          <p:nvPr/>
        </p:nvSpPr>
        <p:spPr>
          <a:xfrm>
            <a:off x="1968500" y="4149725"/>
            <a:ext cx="3271838" cy="19875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0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2300" i="1" dirty="0">
                <a:solidFill>
                  <a:srgbClr val="268356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&lt;-</a:t>
            </a:r>
            <a:endParaRPr lang="zh-CN" altLang="en-US" sz="2300" b="1" dirty="0">
              <a:solidFill>
                <a:srgbClr val="268356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ts val="381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MergeSort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 + 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ts val="380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Merge (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q</a:t>
            </a:r>
            <a:r>
              <a:rPr lang="zh-CN" altLang="en-US" sz="26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zh-CN" altLang="en-US" sz="26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46086" name="对象 6"/>
          <p:cNvGraphicFramePr>
            <a:graphicFrameLocks noChangeAspect="1"/>
          </p:cNvGraphicFramePr>
          <p:nvPr/>
        </p:nvGraphicFramePr>
        <p:xfrm>
          <a:off x="3546475" y="4284663"/>
          <a:ext cx="1317625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592800" imgH="6096000" progId="">
                  <p:embed/>
                </p:oleObj>
              </mc:Choice>
              <mc:Fallback>
                <p:oleObj r:id="rId3" imgW="18592800" imgH="6096000" progId="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6475" y="4284663"/>
                        <a:ext cx="1317625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08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710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7" name="TextBox 2"/>
          <p:cNvSpPr txBox="1"/>
          <p:nvPr/>
        </p:nvSpPr>
        <p:spPr>
          <a:xfrm>
            <a:off x="914400" y="660400"/>
            <a:ext cx="70993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-C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8" name="TextBox 3"/>
          <p:cNvSpPr txBox="1"/>
          <p:nvPr/>
        </p:nvSpPr>
        <p:spPr>
          <a:xfrm>
            <a:off x="1263650" y="1809750"/>
            <a:ext cx="2924175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Recursive </a:t>
            </a:r>
            <a:r>
              <a:rPr lang="en-US" altLang="zh-CN" sz="2800" i="1" dirty="0">
                <a:latin typeface="Times New Roman" panose="02020603050405020304" pitchFamily="2" charset="0"/>
                <a:ea typeface="宋体" panose="02010600030101010101" pitchFamily="2" charset="-122"/>
              </a:rPr>
              <a:t>problems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9" name="TextBox 4"/>
          <p:cNvSpPr txBox="1"/>
          <p:nvPr/>
        </p:nvSpPr>
        <p:spPr>
          <a:xfrm>
            <a:off x="1665288" y="2324100"/>
            <a:ext cx="7358062" cy="782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Call themselves recursively one or more times to deal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with closely related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subproblems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0" name="TextBox 5"/>
          <p:cNvSpPr txBox="1"/>
          <p:nvPr/>
        </p:nvSpPr>
        <p:spPr>
          <a:xfrm>
            <a:off x="1263650" y="3216275"/>
            <a:ext cx="29718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Divide and 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1" name="TextBox 6"/>
          <p:cNvSpPr txBox="1"/>
          <p:nvPr/>
        </p:nvSpPr>
        <p:spPr>
          <a:xfrm>
            <a:off x="1665288" y="3730625"/>
            <a:ext cx="6059487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Break the problem into several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subproblems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2" name="TextBox 7"/>
          <p:cNvSpPr txBox="1"/>
          <p:nvPr/>
        </p:nvSpPr>
        <p:spPr>
          <a:xfrm>
            <a:off x="1968500" y="4187825"/>
            <a:ext cx="6832600" cy="282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200"/>
              </a:lnSpc>
            </a:pP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Subproblems are similar to the original problem but smaller in size</a:t>
            </a:r>
            <a:endParaRPr lang="zh-CN" altLang="en-US" sz="2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3" name="TextBox 8"/>
          <p:cNvSpPr txBox="1"/>
          <p:nvPr/>
        </p:nvSpPr>
        <p:spPr>
          <a:xfrm>
            <a:off x="1665288" y="4576763"/>
            <a:ext cx="6894512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Conquer the subproblems by solving subproblems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recursively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4" name="TextBox 9"/>
          <p:cNvSpPr txBox="1"/>
          <p:nvPr/>
        </p:nvSpPr>
        <p:spPr>
          <a:xfrm>
            <a:off x="1665288" y="5464175"/>
            <a:ext cx="7173912" cy="7810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Then </a:t>
            </a:r>
            <a:r>
              <a:rPr lang="en-US" altLang="zh-CN" sz="26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these solutions to create a solution to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original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813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TextBox 2"/>
          <p:cNvSpPr txBox="1"/>
          <p:nvPr/>
        </p:nvSpPr>
        <p:spPr>
          <a:xfrm>
            <a:off x="914400" y="660400"/>
            <a:ext cx="40338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2" name="TextBox 3"/>
          <p:cNvSpPr txBox="1"/>
          <p:nvPr/>
        </p:nvSpPr>
        <p:spPr>
          <a:xfrm>
            <a:off x="1263650" y="1811338"/>
            <a:ext cx="10556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3" name="TextBox 4"/>
          <p:cNvSpPr txBox="1"/>
          <p:nvPr/>
        </p:nvSpPr>
        <p:spPr>
          <a:xfrm>
            <a:off x="1665288" y="2362200"/>
            <a:ext cx="1036637" cy="3841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Trivial.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4" name="TextBox 5"/>
          <p:cNvSpPr txBox="1"/>
          <p:nvPr/>
        </p:nvSpPr>
        <p:spPr>
          <a:xfrm>
            <a:off x="1263650" y="2870200"/>
            <a:ext cx="1427163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5" name="TextBox 6"/>
          <p:cNvSpPr txBox="1"/>
          <p:nvPr/>
        </p:nvSpPr>
        <p:spPr>
          <a:xfrm>
            <a:off x="1665288" y="3419475"/>
            <a:ext cx="4097337" cy="8524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050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Recursively sort </a:t>
            </a:r>
            <a:r>
              <a:rPr lang="en-US" altLang="zh-CN" sz="2700" dirty="0">
                <a:solidFill>
                  <a:srgbClr val="009B9B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subarrays.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/ 2 )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6" name="TextBox 7"/>
          <p:cNvSpPr txBox="1"/>
          <p:nvPr/>
        </p:nvSpPr>
        <p:spPr>
          <a:xfrm>
            <a:off x="1263650" y="4430713"/>
            <a:ext cx="1473200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81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4915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TextBox 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6" name="TextBox 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7" name="TextBox 4"/>
          <p:cNvSpPr txBox="1"/>
          <p:nvPr/>
        </p:nvSpPr>
        <p:spPr>
          <a:xfrm>
            <a:off x="914400" y="660400"/>
            <a:ext cx="7572375" cy="30273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15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017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TextBox 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0" name="TextBox 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1" name="TextBox 4"/>
          <p:cNvSpPr txBox="1"/>
          <p:nvPr/>
        </p:nvSpPr>
        <p:spPr>
          <a:xfrm>
            <a:off x="914400" y="660400"/>
            <a:ext cx="7572375" cy="30273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96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11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25"/>
              </a:lnSpc>
            </a:pP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1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120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TextBox 3"/>
          <p:cNvSpPr txBox="1"/>
          <p:nvPr/>
        </p:nvSpPr>
        <p:spPr>
          <a:xfrm>
            <a:off x="1085850" y="2263775"/>
            <a:ext cx="1092200" cy="8985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5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6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7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8" name="TextBox 7"/>
          <p:cNvSpPr txBox="1"/>
          <p:nvPr/>
        </p:nvSpPr>
        <p:spPr>
          <a:xfrm>
            <a:off x="1130300" y="3289300"/>
            <a:ext cx="11207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</a:t>
            </a:r>
            <a:r>
              <a:rPr lang="zh-CN" altLang="en-US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09" name="TextBox 8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0" name="TextBox 9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1" name="TextBox 10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1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222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8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29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0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1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2" name="TextBox 7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3" name="TextBox 8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4" name="TextBox 9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5" name="TextBox 10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223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638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Box 2"/>
          <p:cNvSpPr txBox="1"/>
          <p:nvPr/>
        </p:nvSpPr>
        <p:spPr>
          <a:xfrm>
            <a:off x="914400" y="660400"/>
            <a:ext cx="5815013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ORTING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P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ROBLEM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TextBox 3"/>
          <p:cNvSpPr txBox="1"/>
          <p:nvPr/>
        </p:nvSpPr>
        <p:spPr>
          <a:xfrm>
            <a:off x="960438" y="1698625"/>
            <a:ext cx="24987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Description: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9" name="TextBox 4"/>
          <p:cNvSpPr txBox="1"/>
          <p:nvPr/>
        </p:nvSpPr>
        <p:spPr>
          <a:xfrm>
            <a:off x="1263650" y="2746375"/>
            <a:ext cx="7694613" cy="15509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6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sequence of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numbers 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…, a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A permutation 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, …,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 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such that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1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≤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≤ … ≤ a'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325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1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3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5" name="TextBox 6"/>
          <p:cNvSpPr txBox="1"/>
          <p:nvPr/>
        </p:nvSpPr>
        <p:spPr>
          <a:xfrm>
            <a:off x="1131888" y="3289300"/>
            <a:ext cx="974725" cy="419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6" name="TextBox 7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7" name="TextBox 8"/>
          <p:cNvSpPr txBox="1"/>
          <p:nvPr/>
        </p:nvSpPr>
        <p:spPr>
          <a:xfrm>
            <a:off x="2782888" y="3287713"/>
            <a:ext cx="171450" cy="922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8" name="TextBox 9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9" name="TextBox 10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0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1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427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5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6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7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8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79" name="TextBox 6"/>
          <p:cNvSpPr txBox="1"/>
          <p:nvPr/>
        </p:nvSpPr>
        <p:spPr>
          <a:xfrm>
            <a:off x="1130300" y="3289300"/>
            <a:ext cx="974725" cy="419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0" name="TextBox 7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1" name="TextBox 8"/>
          <p:cNvSpPr txBox="1"/>
          <p:nvPr/>
        </p:nvSpPr>
        <p:spPr>
          <a:xfrm>
            <a:off x="2782888" y="3287713"/>
            <a:ext cx="171450" cy="9223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2" name="TextBox 9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3" name="TextBox 10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4" name="TextBox 5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5" name="TextBox 6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428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529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9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0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1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2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3" name="TextBox 6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4" name="TextBox 7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5" name="TextBox 8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6" name="TextBox 9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7" name="TextBox 10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8" name="TextBox 11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09" name="TextBox 12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0" name="TextBox 13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1" name="TextBox 14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2" name="TextBox 15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531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632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4" name="TextBox 3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5" name="TextBox 4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6" name="TextBox 5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7" name="TextBox 6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8" name="TextBox 7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29" name="TextBox 8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0" name="TextBox 9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1" name="TextBox 10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2" name="TextBox 11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3" name="TextBox 12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4" name="TextBox 13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5" name="TextBox 14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6" name="TextBox 15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63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734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8" name="TextBox 3"/>
          <p:cNvSpPr txBox="1"/>
          <p:nvPr/>
        </p:nvSpPr>
        <p:spPr>
          <a:xfrm>
            <a:off x="1085850" y="2263775"/>
            <a:ext cx="849313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49" name="TextBox 4"/>
          <p:cNvSpPr txBox="1"/>
          <p:nvPr/>
        </p:nvSpPr>
        <p:spPr>
          <a:xfrm>
            <a:off x="2738438" y="2263775"/>
            <a:ext cx="849312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0" name="TextBox 5"/>
          <p:cNvSpPr txBox="1"/>
          <p:nvPr/>
        </p:nvSpPr>
        <p:spPr>
          <a:xfrm>
            <a:off x="4313238" y="2263775"/>
            <a:ext cx="849312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1" name="TextBox 6"/>
          <p:cNvSpPr txBox="1"/>
          <p:nvPr/>
        </p:nvSpPr>
        <p:spPr>
          <a:xfrm>
            <a:off x="5886450" y="2263775"/>
            <a:ext cx="85090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2" name="TextBox 7"/>
          <p:cNvSpPr txBox="1"/>
          <p:nvPr/>
        </p:nvSpPr>
        <p:spPr>
          <a:xfrm>
            <a:off x="1085850" y="2814638"/>
            <a:ext cx="839788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3" name="TextBox 8"/>
          <p:cNvSpPr txBox="1"/>
          <p:nvPr/>
        </p:nvSpPr>
        <p:spPr>
          <a:xfrm>
            <a:off x="2738438" y="2814638"/>
            <a:ext cx="839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4" name="TextBox 9"/>
          <p:cNvSpPr txBox="1"/>
          <p:nvPr/>
        </p:nvSpPr>
        <p:spPr>
          <a:xfrm>
            <a:off x="4313238" y="2814638"/>
            <a:ext cx="839787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5" name="TextBox 10"/>
          <p:cNvSpPr txBox="1"/>
          <p:nvPr/>
        </p:nvSpPr>
        <p:spPr>
          <a:xfrm>
            <a:off x="5886450" y="2814638"/>
            <a:ext cx="841375" cy="373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6" name="TextBox 11"/>
          <p:cNvSpPr txBox="1"/>
          <p:nvPr/>
        </p:nvSpPr>
        <p:spPr>
          <a:xfrm>
            <a:off x="7354888" y="2706688"/>
            <a:ext cx="3952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7" name="TextBox 12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8" name="TextBox 13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59" name="TextBox 14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0" name="TextBox 15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1" name="TextBox 16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2" name="TextBox 17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3" name="TextBox 18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4" name="TextBox 19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5" name="TextBox 20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73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837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1" name="TextBox 2"/>
          <p:cNvSpPr txBox="1"/>
          <p:nvPr/>
        </p:nvSpPr>
        <p:spPr>
          <a:xfrm>
            <a:off x="914400" y="660400"/>
            <a:ext cx="757237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IN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INEAR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2" name="TextBox 3"/>
          <p:cNvSpPr txBox="1"/>
          <p:nvPr/>
        </p:nvSpPr>
        <p:spPr>
          <a:xfrm>
            <a:off x="8405813" y="2263775"/>
            <a:ext cx="34290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3" name="TextBox 4"/>
          <p:cNvSpPr txBox="1"/>
          <p:nvPr/>
        </p:nvSpPr>
        <p:spPr>
          <a:xfrm>
            <a:off x="1085850" y="2263775"/>
            <a:ext cx="849313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4" name="TextBox 5"/>
          <p:cNvSpPr txBox="1"/>
          <p:nvPr/>
        </p:nvSpPr>
        <p:spPr>
          <a:xfrm>
            <a:off x="27384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5" name="TextBox 6"/>
          <p:cNvSpPr txBox="1"/>
          <p:nvPr/>
        </p:nvSpPr>
        <p:spPr>
          <a:xfrm>
            <a:off x="4313238" y="2263775"/>
            <a:ext cx="849312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6" name="TextBox 7"/>
          <p:cNvSpPr txBox="1"/>
          <p:nvPr/>
        </p:nvSpPr>
        <p:spPr>
          <a:xfrm>
            <a:off x="5886450" y="2263775"/>
            <a:ext cx="850900" cy="8969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20  12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3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13  11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7" name="TextBox 8"/>
          <p:cNvSpPr txBox="1"/>
          <p:nvPr/>
        </p:nvSpPr>
        <p:spPr>
          <a:xfrm>
            <a:off x="7354888" y="2706688"/>
            <a:ext cx="39528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8" name="TextBox 9"/>
          <p:cNvSpPr txBox="1"/>
          <p:nvPr/>
        </p:nvSpPr>
        <p:spPr>
          <a:xfrm>
            <a:off x="1130300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79" name="TextBox 10"/>
          <p:cNvSpPr txBox="1"/>
          <p:nvPr/>
        </p:nvSpPr>
        <p:spPr>
          <a:xfrm>
            <a:off x="176053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0" name="TextBox 11"/>
          <p:cNvSpPr txBox="1"/>
          <p:nvPr/>
        </p:nvSpPr>
        <p:spPr>
          <a:xfrm>
            <a:off x="1130300" y="3287713"/>
            <a:ext cx="765175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7     9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1" name="TextBox 12"/>
          <p:cNvSpPr txBox="1"/>
          <p:nvPr/>
        </p:nvSpPr>
        <p:spPr>
          <a:xfrm>
            <a:off x="27828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2" name="TextBox 13"/>
          <p:cNvSpPr txBox="1"/>
          <p:nvPr/>
        </p:nvSpPr>
        <p:spPr>
          <a:xfrm>
            <a:off x="34131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3" name="TextBox 14"/>
          <p:cNvSpPr txBox="1"/>
          <p:nvPr/>
        </p:nvSpPr>
        <p:spPr>
          <a:xfrm>
            <a:off x="2782888" y="3838575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4" name="TextBox 15"/>
          <p:cNvSpPr txBox="1"/>
          <p:nvPr/>
        </p:nvSpPr>
        <p:spPr>
          <a:xfrm>
            <a:off x="435768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7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5" name="TextBox 16"/>
          <p:cNvSpPr txBox="1"/>
          <p:nvPr/>
        </p:nvSpPr>
        <p:spPr>
          <a:xfrm>
            <a:off x="4987925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6" name="TextBox 17"/>
          <p:cNvSpPr txBox="1"/>
          <p:nvPr/>
        </p:nvSpPr>
        <p:spPr>
          <a:xfrm>
            <a:off x="6561138" y="3287713"/>
            <a:ext cx="171450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838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59394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5" name="TextBox 4"/>
          <p:cNvSpPr txBox="1"/>
          <p:nvPr/>
        </p:nvSpPr>
        <p:spPr>
          <a:xfrm>
            <a:off x="914400" y="660400"/>
            <a:ext cx="4867275" cy="478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M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ERGE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89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Divide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7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Trivial.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Recursively sort </a:t>
            </a:r>
            <a:r>
              <a:rPr lang="en-US" altLang="zh-CN" sz="2700" dirty="0">
                <a:solidFill>
                  <a:srgbClr val="009B9B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subarrays.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	2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T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en-US" altLang="zh-CN" sz="2700" i="1" dirty="0"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/ 2 )</a:t>
            </a:r>
            <a:endParaRPr lang="zh-CN" altLang="en-US" sz="2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365"/>
              </a:lnSpc>
            </a:pP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Combine</a:t>
            </a:r>
            <a:endParaRPr lang="zh-CN" altLang="en-US" sz="3000" b="1" i="1" dirty="0">
              <a:solidFill>
                <a:srgbClr val="CD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75"/>
              </a:lnSpc>
            </a:pPr>
            <a:r>
              <a:rPr lang="en-US" altLang="zh-CN" sz="3000" b="1" i="1" dirty="0">
                <a:solidFill>
                  <a:srgbClr val="CD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en-US" altLang="zh-CN" sz="2700" dirty="0">
                <a:latin typeface="Times New Roman" panose="02020603050405020304" pitchFamily="2" charset="0"/>
                <a:ea typeface="宋体" panose="02010600030101010101" pitchFamily="2" charset="-122"/>
              </a:rPr>
              <a:t>Merge in linear time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9396" name="对象 7"/>
          <p:cNvGraphicFramePr>
            <a:graphicFrameLocks noChangeAspect="1"/>
          </p:cNvGraphicFramePr>
          <p:nvPr/>
        </p:nvGraphicFramePr>
        <p:xfrm>
          <a:off x="2538413" y="5651500"/>
          <a:ext cx="5400675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864000" imgH="10972800" progId="">
                  <p:embed/>
                </p:oleObj>
              </mc:Choice>
              <mc:Fallback>
                <p:oleObj r:id="rId3" imgW="54864000" imgH="10972800" progId="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38413" y="5651500"/>
                        <a:ext cx="5400675" cy="10810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041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Box 2"/>
          <p:cNvSpPr txBox="1"/>
          <p:nvPr/>
        </p:nvSpPr>
        <p:spPr>
          <a:xfrm>
            <a:off x="914400" y="1008063"/>
            <a:ext cx="77358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ECURRENCES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ND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IVIDE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AND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0" name="TextBox 3"/>
          <p:cNvSpPr txBox="1"/>
          <p:nvPr/>
        </p:nvSpPr>
        <p:spPr>
          <a:xfrm>
            <a:off x="1263650" y="1722438"/>
            <a:ext cx="1930400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Recurrence: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1" name="TextBox 4"/>
          <p:cNvSpPr txBox="1"/>
          <p:nvPr/>
        </p:nvSpPr>
        <p:spPr>
          <a:xfrm>
            <a:off x="1665288" y="2155825"/>
            <a:ext cx="7621587" cy="7016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A recurrence is an equation or inequality that describes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5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a function in terms of its value on smaller inputs.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2" name="TextBox 5"/>
          <p:cNvSpPr txBox="1"/>
          <p:nvPr/>
        </p:nvSpPr>
        <p:spPr>
          <a:xfrm>
            <a:off x="1263650" y="2878138"/>
            <a:ext cx="5994400" cy="422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290"/>
              </a:lnSpc>
            </a:pPr>
            <a:r>
              <a:rPr lang="en-US" altLang="zh-CN" sz="29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Recurrence and Divide and Conquer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3" name="TextBox 6"/>
          <p:cNvSpPr txBox="1"/>
          <p:nvPr/>
        </p:nvSpPr>
        <p:spPr>
          <a:xfrm>
            <a:off x="1665288" y="3325813"/>
            <a:ext cx="722312" cy="3333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565"/>
              </a:lnSpc>
            </a:pPr>
            <a:r>
              <a:rPr lang="en-US" altLang="zh-CN" sz="2300" dirty="0">
                <a:latin typeface="Times New Roman" panose="02020603050405020304" pitchFamily="2" charset="0"/>
                <a:ea typeface="宋体" panose="02010600030101010101" pitchFamily="2" charset="-122"/>
              </a:rPr>
              <a:t>Twins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4" name="TextBox 7"/>
          <p:cNvSpPr txBox="1"/>
          <p:nvPr/>
        </p:nvSpPr>
        <p:spPr>
          <a:xfrm>
            <a:off x="1363663" y="5800725"/>
            <a:ext cx="532765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???How to resolve a Recurrence?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042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144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TextBox 2"/>
          <p:cNvSpPr txBox="1"/>
          <p:nvPr/>
        </p:nvSpPr>
        <p:spPr>
          <a:xfrm>
            <a:off x="914400" y="660400"/>
            <a:ext cx="4479925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R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ECURRENCES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4" name="TextBox 3"/>
          <p:cNvSpPr txBox="1"/>
          <p:nvPr/>
        </p:nvSpPr>
        <p:spPr>
          <a:xfrm>
            <a:off x="1311275" y="1824038"/>
            <a:ext cx="3636963" cy="628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875"/>
              </a:lnSpc>
            </a:pPr>
            <a:r>
              <a:rPr lang="en-US" altLang="zh-CN" sz="4400" dirty="0">
                <a:latin typeface="Times New Roman" panose="02020603050405020304" pitchFamily="2" charset="0"/>
                <a:ea typeface="宋体" panose="02010600030101010101" pitchFamily="2" charset="-122"/>
              </a:rPr>
              <a:t>Three methods: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5" name="TextBox 4"/>
          <p:cNvSpPr txBox="1"/>
          <p:nvPr/>
        </p:nvSpPr>
        <p:spPr>
          <a:xfrm>
            <a:off x="1665288" y="2613025"/>
            <a:ext cx="425132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6" name="TextBox 5"/>
          <p:cNvSpPr txBox="1"/>
          <p:nvPr/>
        </p:nvSpPr>
        <p:spPr>
          <a:xfrm>
            <a:off x="1665288" y="3336925"/>
            <a:ext cx="4730750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Recursion tree method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4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246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TextBox 2"/>
          <p:cNvSpPr txBox="1"/>
          <p:nvPr/>
        </p:nvSpPr>
        <p:spPr>
          <a:xfrm>
            <a:off x="803275" y="577850"/>
            <a:ext cx="7226300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UBSTITUTION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8" name="TextBox 3"/>
          <p:cNvSpPr txBox="1"/>
          <p:nvPr/>
        </p:nvSpPr>
        <p:spPr>
          <a:xfrm>
            <a:off x="882650" y="1584325"/>
            <a:ext cx="54530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most general method: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TextBox 4"/>
          <p:cNvSpPr txBox="1"/>
          <p:nvPr/>
        </p:nvSpPr>
        <p:spPr>
          <a:xfrm>
            <a:off x="882650" y="2187575"/>
            <a:ext cx="6940550" cy="179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 Guess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form of the solution.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 Verify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by induction.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3. Solve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constants.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0" name="TextBox 5"/>
          <p:cNvSpPr txBox="1"/>
          <p:nvPr/>
        </p:nvSpPr>
        <p:spPr>
          <a:xfrm>
            <a:off x="882650" y="4000500"/>
            <a:ext cx="6467475" cy="1181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Example: 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4T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 2)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</a:p>
          <a:p>
            <a:pPr>
              <a:lnSpc>
                <a:spcPts val="4750"/>
              </a:lnSpc>
            </a:pPr>
            <a:r>
              <a:rPr lang="zh-CN" altLang="en-US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[Assume that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T(1) = Θ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1" name="TextBox 6"/>
          <p:cNvSpPr txBox="1"/>
          <p:nvPr/>
        </p:nvSpPr>
        <p:spPr>
          <a:xfrm>
            <a:off x="882650" y="5208588"/>
            <a:ext cx="8953500" cy="17954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Guess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 (Prove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separately.)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Assume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T(k) ≤ ck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&lt; n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Prove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≤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by induction.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7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741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1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TextBox 3"/>
          <p:cNvSpPr txBox="1"/>
          <p:nvPr/>
        </p:nvSpPr>
        <p:spPr>
          <a:xfrm>
            <a:off x="1263650" y="1809750"/>
            <a:ext cx="1843088" cy="4095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3" name="TextBox 4"/>
          <p:cNvSpPr txBox="1"/>
          <p:nvPr/>
        </p:nvSpPr>
        <p:spPr>
          <a:xfrm>
            <a:off x="1665288" y="2879725"/>
            <a:ext cx="380841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4" name="TextBox 5"/>
          <p:cNvSpPr txBox="1"/>
          <p:nvPr/>
        </p:nvSpPr>
        <p:spPr>
          <a:xfrm>
            <a:off x="1698625" y="3524250"/>
            <a:ext cx="25685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5" name="TextBox 6"/>
          <p:cNvSpPr txBox="1"/>
          <p:nvPr/>
        </p:nvSpPr>
        <p:spPr>
          <a:xfrm>
            <a:off x="1665288" y="4168775"/>
            <a:ext cx="4857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6" name="TextBox 7"/>
          <p:cNvSpPr txBox="1"/>
          <p:nvPr/>
        </p:nvSpPr>
        <p:spPr>
          <a:xfrm>
            <a:off x="1968500" y="4814888"/>
            <a:ext cx="69992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Insert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7" name="TextBox 8"/>
          <p:cNvSpPr txBox="1"/>
          <p:nvPr/>
        </p:nvSpPr>
        <p:spPr>
          <a:xfrm>
            <a:off x="2017713" y="5459413"/>
            <a:ext cx="212725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349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TextBox 2"/>
          <p:cNvSpPr txBox="1"/>
          <p:nvPr/>
        </p:nvSpPr>
        <p:spPr>
          <a:xfrm>
            <a:off x="1465263" y="500063"/>
            <a:ext cx="7762875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substitution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2" name="TextBox 3"/>
          <p:cNvSpPr txBox="1"/>
          <p:nvPr/>
        </p:nvSpPr>
        <p:spPr>
          <a:xfrm>
            <a:off x="723900" y="1504950"/>
            <a:ext cx="9532938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We must also handle the initial conditions,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</a:rPr>
              <a:t> 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that is, ground the induction with base cases.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3" name="TextBox 4"/>
          <p:cNvSpPr txBox="1"/>
          <p:nvPr/>
        </p:nvSpPr>
        <p:spPr>
          <a:xfrm>
            <a:off x="723900" y="2713038"/>
            <a:ext cx="9299575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09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Base: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Θ(1)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all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where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is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4" name="TextBox 5"/>
          <p:cNvSpPr txBox="1"/>
          <p:nvPr/>
        </p:nvSpPr>
        <p:spPr>
          <a:xfrm>
            <a:off x="915988" y="3317875"/>
            <a:ext cx="401161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 suitable constant.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5" name="TextBox 6"/>
          <p:cNvSpPr txBox="1"/>
          <p:nvPr/>
        </p:nvSpPr>
        <p:spPr>
          <a:xfrm>
            <a:off x="723900" y="3921125"/>
            <a:ext cx="9088438" cy="6096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100"/>
              </a:lnSpc>
            </a:pPr>
            <a:r>
              <a:rPr lang="en-US" altLang="zh-CN" sz="39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 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we have “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”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if we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6" name="TextBox 7"/>
          <p:cNvSpPr txBox="1"/>
          <p:nvPr/>
        </p:nvSpPr>
        <p:spPr>
          <a:xfrm>
            <a:off x="915988" y="4525963"/>
            <a:ext cx="37973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pick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big enough.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4514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5" name="TextBox 2"/>
          <p:cNvSpPr txBox="1"/>
          <p:nvPr/>
        </p:nvSpPr>
        <p:spPr>
          <a:xfrm>
            <a:off x="723900" y="500063"/>
            <a:ext cx="7680325" cy="28844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(continued)</a:t>
            </a: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325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4T(n / 2) + n</a:t>
            </a:r>
          </a:p>
          <a:p>
            <a:pPr>
              <a:lnSpc>
                <a:spcPts val="4765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≤ 4c(n / 2)</a:t>
            </a:r>
            <a:r>
              <a:rPr lang="zh-CN" altLang="en-US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</a:p>
          <a:p>
            <a:pPr>
              <a:lnSpc>
                <a:spcPts val="4750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	= (c / 2)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6" name="TextBox 3"/>
          <p:cNvSpPr txBox="1"/>
          <p:nvPr/>
        </p:nvSpPr>
        <p:spPr>
          <a:xfrm>
            <a:off x="1730375" y="3395663"/>
            <a:ext cx="4414838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((c / 2)n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n)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TextBox 4"/>
          <p:cNvSpPr txBox="1"/>
          <p:nvPr/>
        </p:nvSpPr>
        <p:spPr>
          <a:xfrm>
            <a:off x="6787360" y="3467100"/>
            <a:ext cx="3157538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desired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residual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8" name="TextBox 5"/>
          <p:cNvSpPr txBox="1"/>
          <p:nvPr/>
        </p:nvSpPr>
        <p:spPr>
          <a:xfrm>
            <a:off x="1730375" y="4000500"/>
            <a:ext cx="105727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4519" name="TextBox 6"/>
          <p:cNvSpPr txBox="1"/>
          <p:nvPr/>
        </p:nvSpPr>
        <p:spPr>
          <a:xfrm>
            <a:off x="3657600" y="4051300"/>
            <a:ext cx="13335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desired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0" name="TextBox 7"/>
          <p:cNvSpPr txBox="1"/>
          <p:nvPr/>
        </p:nvSpPr>
        <p:spPr>
          <a:xfrm>
            <a:off x="723900" y="4603750"/>
            <a:ext cx="81930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Whenever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(c/2)n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n ≥ 0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for example,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1" name="TextBox 8"/>
          <p:cNvSpPr txBox="1"/>
          <p:nvPr/>
        </p:nvSpPr>
        <p:spPr>
          <a:xfrm>
            <a:off x="723900" y="5210175"/>
            <a:ext cx="36322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≥ 2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≥ 1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2" name="TextBox 9"/>
          <p:cNvSpPr txBox="1"/>
          <p:nvPr/>
        </p:nvSpPr>
        <p:spPr>
          <a:xfrm>
            <a:off x="6313488" y="5278438"/>
            <a:ext cx="145415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residual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3" name="TextBox 10"/>
          <p:cNvSpPr txBox="1"/>
          <p:nvPr/>
        </p:nvSpPr>
        <p:spPr>
          <a:xfrm>
            <a:off x="2753512" y="6538913"/>
            <a:ext cx="494030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This bound is not tight!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2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5538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9" name="TextBox 2"/>
          <p:cNvSpPr txBox="1"/>
          <p:nvPr/>
        </p:nvSpPr>
        <p:spPr>
          <a:xfrm>
            <a:off x="1511300" y="500063"/>
            <a:ext cx="7672388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A tighter upper bound?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0" name="TextBox 3"/>
          <p:cNvSpPr txBox="1"/>
          <p:nvPr/>
        </p:nvSpPr>
        <p:spPr>
          <a:xfrm>
            <a:off x="723900" y="1660525"/>
            <a:ext cx="6872288" cy="17954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We shall prove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O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Assume that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ck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 /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1" name="TextBox 4"/>
          <p:cNvSpPr txBox="1"/>
          <p:nvPr/>
        </p:nvSpPr>
        <p:spPr>
          <a:xfrm>
            <a:off x="1857375" y="3473450"/>
            <a:ext cx="20637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2" name="TextBox 5"/>
          <p:cNvSpPr txBox="1"/>
          <p:nvPr/>
        </p:nvSpPr>
        <p:spPr>
          <a:xfrm>
            <a:off x="1857375" y="4078288"/>
            <a:ext cx="2492375" cy="1179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(–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9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5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5543" name="TextBox 6"/>
          <p:cNvSpPr txBox="1"/>
          <p:nvPr/>
        </p:nvSpPr>
        <p:spPr>
          <a:xfrm>
            <a:off x="723900" y="5289550"/>
            <a:ext cx="6884988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for no choice n when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. Lose!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554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656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6563" name="TextBox 2"/>
          <p:cNvSpPr txBox="1"/>
          <p:nvPr/>
        </p:nvSpPr>
        <p:spPr>
          <a:xfrm>
            <a:off x="1433513" y="500063"/>
            <a:ext cx="75438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A tighter upper bound!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TextBox 3"/>
          <p:cNvSpPr txBox="1"/>
          <p:nvPr/>
        </p:nvSpPr>
        <p:spPr>
          <a:xfrm>
            <a:off x="568325" y="1579563"/>
            <a:ext cx="8129588" cy="10382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IDEA: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Strengthen the inductive hypothesis.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Subtract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 low-order term.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5" name="TextBox 4"/>
          <p:cNvSpPr txBox="1"/>
          <p:nvPr/>
        </p:nvSpPr>
        <p:spPr>
          <a:xfrm>
            <a:off x="568325" y="2652713"/>
            <a:ext cx="8640763" cy="538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en-US" altLang="zh-CN" sz="3500" i="1" dirty="0">
                <a:latin typeface="Times New Roman" panose="02020603050405020304" pitchFamily="2" charset="0"/>
                <a:ea typeface="宋体" panose="02010600030101010101" pitchFamily="2" charset="-122"/>
              </a:rPr>
              <a:t>Inductive hypothesis: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6" name="TextBox 5"/>
          <p:cNvSpPr txBox="1"/>
          <p:nvPr/>
        </p:nvSpPr>
        <p:spPr>
          <a:xfrm>
            <a:off x="568325" y="3190875"/>
            <a:ext cx="3652838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T(n)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T(n /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7" name="TextBox 6"/>
          <p:cNvSpPr txBox="1"/>
          <p:nvPr/>
        </p:nvSpPr>
        <p:spPr>
          <a:xfrm>
            <a:off x="1574800" y="3727450"/>
            <a:ext cx="5073650" cy="11160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4(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zh-CN" altLang="en-US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8" name="TextBox 7"/>
          <p:cNvSpPr txBox="1"/>
          <p:nvPr/>
        </p:nvSpPr>
        <p:spPr>
          <a:xfrm>
            <a:off x="1574800" y="4802188"/>
            <a:ext cx="4251325" cy="11160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–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 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if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&gt;1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9" name="TextBox 8"/>
          <p:cNvSpPr txBox="1"/>
          <p:nvPr/>
        </p:nvSpPr>
        <p:spPr>
          <a:xfrm>
            <a:off x="568325" y="5876925"/>
            <a:ext cx="9207500" cy="5492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52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Pick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big enough to handle the initial conditions.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7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758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7587" name="TextBox 2"/>
          <p:cNvSpPr txBox="1"/>
          <p:nvPr/>
        </p:nvSpPr>
        <p:spPr>
          <a:xfrm>
            <a:off x="1433513" y="500063"/>
            <a:ext cx="746760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Recursion-tree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8" name="TextBox 3"/>
          <p:cNvSpPr txBox="1"/>
          <p:nvPr/>
        </p:nvSpPr>
        <p:spPr>
          <a:xfrm>
            <a:off x="646113" y="1622425"/>
            <a:ext cx="8291512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 recursion tree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models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the costs (time) of 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9" name="TextBox 4"/>
          <p:cNvSpPr txBox="1"/>
          <p:nvPr/>
        </p:nvSpPr>
        <p:spPr>
          <a:xfrm>
            <a:off x="935038" y="2160588"/>
            <a:ext cx="65786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recursive execution of an algorithm.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0" name="TextBox 5"/>
          <p:cNvSpPr txBox="1"/>
          <p:nvPr/>
        </p:nvSpPr>
        <p:spPr>
          <a:xfrm>
            <a:off x="646113" y="2865438"/>
            <a:ext cx="7404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 method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is good for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1" name="TextBox 6"/>
          <p:cNvSpPr txBox="1"/>
          <p:nvPr/>
        </p:nvSpPr>
        <p:spPr>
          <a:xfrm>
            <a:off x="935038" y="3403600"/>
            <a:ext cx="878205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generating guesses for the 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substitution method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9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861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1" name="TextBox 2"/>
          <p:cNvSpPr txBox="1"/>
          <p:nvPr/>
        </p:nvSpPr>
        <p:spPr>
          <a:xfrm>
            <a:off x="1117600" y="500063"/>
            <a:ext cx="842645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2" name="TextBox 3"/>
          <p:cNvSpPr txBox="1"/>
          <p:nvPr/>
        </p:nvSpPr>
        <p:spPr>
          <a:xfrm>
            <a:off x="882650" y="2211388"/>
            <a:ext cx="697865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6963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5" name="TextBox 2"/>
          <p:cNvSpPr txBox="1"/>
          <p:nvPr/>
        </p:nvSpPr>
        <p:spPr>
          <a:xfrm>
            <a:off x="1117600" y="500063"/>
            <a:ext cx="8426450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6" name="TextBox 3"/>
          <p:cNvSpPr txBox="1"/>
          <p:nvPr/>
        </p:nvSpPr>
        <p:spPr>
          <a:xfrm>
            <a:off x="882650" y="2211388"/>
            <a:ext cx="701040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7" name="TextBox 4"/>
          <p:cNvSpPr txBox="1"/>
          <p:nvPr/>
        </p:nvSpPr>
        <p:spPr>
          <a:xfrm>
            <a:off x="4794250" y="3422650"/>
            <a:ext cx="87630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065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0659" name="TextBox 2"/>
          <p:cNvSpPr txBox="1"/>
          <p:nvPr/>
        </p:nvSpPr>
        <p:spPr>
          <a:xfrm>
            <a:off x="882650" y="500063"/>
            <a:ext cx="8669338" cy="3603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0660" name="TextBox 3"/>
          <p:cNvSpPr txBox="1"/>
          <p:nvPr/>
        </p:nvSpPr>
        <p:spPr>
          <a:xfrm>
            <a:off x="2779713" y="4719638"/>
            <a:ext cx="1271587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1" name="TextBox 4"/>
          <p:cNvSpPr txBox="1"/>
          <p:nvPr/>
        </p:nvSpPr>
        <p:spPr>
          <a:xfrm>
            <a:off x="6178550" y="4719638"/>
            <a:ext cx="1273175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168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683" name="TextBox 2"/>
          <p:cNvSpPr txBox="1"/>
          <p:nvPr/>
        </p:nvSpPr>
        <p:spPr>
          <a:xfrm>
            <a:off x="882650" y="500063"/>
            <a:ext cx="8669338" cy="3449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2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501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1684" name="TextBox 3"/>
          <p:cNvSpPr txBox="1"/>
          <p:nvPr/>
        </p:nvSpPr>
        <p:spPr>
          <a:xfrm>
            <a:off x="2860675" y="4565650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1685" name="TextBox 4"/>
          <p:cNvSpPr txBox="1"/>
          <p:nvPr/>
        </p:nvSpPr>
        <p:spPr>
          <a:xfrm>
            <a:off x="6526213" y="4565650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1686" name="TextBox 5"/>
          <p:cNvSpPr txBox="1"/>
          <p:nvPr/>
        </p:nvSpPr>
        <p:spPr>
          <a:xfrm>
            <a:off x="1489075" y="5775325"/>
            <a:ext cx="15160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7" name="TextBox 6"/>
          <p:cNvSpPr txBox="1"/>
          <p:nvPr/>
        </p:nvSpPr>
        <p:spPr>
          <a:xfrm>
            <a:off x="3629025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8" name="TextBox 7"/>
          <p:cNvSpPr txBox="1"/>
          <p:nvPr/>
        </p:nvSpPr>
        <p:spPr>
          <a:xfrm>
            <a:off x="5518150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89" name="TextBox 8"/>
          <p:cNvSpPr txBox="1"/>
          <p:nvPr/>
        </p:nvSpPr>
        <p:spPr>
          <a:xfrm>
            <a:off x="7785100" y="5775325"/>
            <a:ext cx="12731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6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270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2707" name="TextBox 2"/>
          <p:cNvSpPr txBox="1"/>
          <p:nvPr/>
        </p:nvSpPr>
        <p:spPr>
          <a:xfrm>
            <a:off x="882650" y="500063"/>
            <a:ext cx="8669338" cy="27701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4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		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                 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2708" name="TextBox 3"/>
          <p:cNvSpPr txBox="1"/>
          <p:nvPr/>
        </p:nvSpPr>
        <p:spPr>
          <a:xfrm>
            <a:off x="285908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2709" name="TextBox 4"/>
          <p:cNvSpPr txBox="1"/>
          <p:nvPr/>
        </p:nvSpPr>
        <p:spPr>
          <a:xfrm>
            <a:off x="6524625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2710" name="TextBox 5"/>
          <p:cNvSpPr txBox="1"/>
          <p:nvPr/>
        </p:nvSpPr>
        <p:spPr>
          <a:xfrm>
            <a:off x="1489075" y="5102225"/>
            <a:ext cx="151447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TextBox 6"/>
          <p:cNvSpPr txBox="1"/>
          <p:nvPr/>
        </p:nvSpPr>
        <p:spPr>
          <a:xfrm>
            <a:off x="3629025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2" name="TextBox 7"/>
          <p:cNvSpPr txBox="1"/>
          <p:nvPr/>
        </p:nvSpPr>
        <p:spPr>
          <a:xfrm>
            <a:off x="5518150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3" name="TextBox 8"/>
          <p:cNvSpPr txBox="1"/>
          <p:nvPr/>
        </p:nvSpPr>
        <p:spPr>
          <a:xfrm>
            <a:off x="7785100" y="5102225"/>
            <a:ext cx="1271588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4" name="TextBox 9"/>
          <p:cNvSpPr txBox="1"/>
          <p:nvPr/>
        </p:nvSpPr>
        <p:spPr>
          <a:xfrm>
            <a:off x="1354138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Box 2"/>
          <p:cNvSpPr txBox="1"/>
          <p:nvPr/>
        </p:nvSpPr>
        <p:spPr>
          <a:xfrm>
            <a:off x="914400" y="660400"/>
            <a:ext cx="4999038" cy="847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6" name="TextBox 3"/>
          <p:cNvSpPr txBox="1"/>
          <p:nvPr/>
        </p:nvSpPr>
        <p:spPr>
          <a:xfrm>
            <a:off x="1263650" y="1687513"/>
            <a:ext cx="1843088" cy="4111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165"/>
              </a:lnSpc>
            </a:pPr>
            <a:r>
              <a:rPr lang="en-US" altLang="zh-CN" sz="28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Pseudocode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7" name="TextBox 4"/>
          <p:cNvSpPr txBox="1"/>
          <p:nvPr/>
        </p:nvSpPr>
        <p:spPr>
          <a:xfrm>
            <a:off x="1665288" y="2471738"/>
            <a:ext cx="27336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InsertionSort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A, n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8" name="TextBox 5"/>
          <p:cNvSpPr txBox="1"/>
          <p:nvPr/>
        </p:nvSpPr>
        <p:spPr>
          <a:xfrm>
            <a:off x="1685925" y="3165475"/>
            <a:ext cx="176053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←2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to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9" name="TextBox 6"/>
          <p:cNvSpPr txBox="1"/>
          <p:nvPr/>
        </p:nvSpPr>
        <p:spPr>
          <a:xfrm>
            <a:off x="1665288" y="3513138"/>
            <a:ext cx="349250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0" name="TextBox 7"/>
          <p:cNvSpPr txBox="1"/>
          <p:nvPr/>
        </p:nvSpPr>
        <p:spPr>
          <a:xfrm>
            <a:off x="2209800" y="3860800"/>
            <a:ext cx="1920875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key  ← 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1" name="TextBox 8"/>
          <p:cNvSpPr txBox="1"/>
          <p:nvPr/>
        </p:nvSpPr>
        <p:spPr>
          <a:xfrm>
            <a:off x="2209800" y="4208463"/>
            <a:ext cx="6718300" cy="7064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//Insert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] into the sorted sequence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[1 .. </a:t>
            </a:r>
            <a:r>
              <a:rPr lang="en-US" altLang="zh-CN" sz="2500" b="1" i="1" dirty="0">
                <a:latin typeface="Times New Roman" panose="02020603050405020304" pitchFamily="2" charset="0"/>
                <a:ea typeface="宋体" panose="02010600030101010101" pitchFamily="2" charset="-122"/>
              </a:rPr>
              <a:t>j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- 1].</a:t>
            </a:r>
            <a:endParaRPr lang="zh-CN" altLang="en-US" sz="25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j -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2" name="TextBox 9"/>
          <p:cNvSpPr txBox="1"/>
          <p:nvPr/>
        </p:nvSpPr>
        <p:spPr>
          <a:xfrm>
            <a:off x="2209800" y="4903788"/>
            <a:ext cx="3544888" cy="7048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while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 </a:t>
            </a: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 &gt; key</a:t>
            </a:r>
            <a:endParaRPr lang="zh-CN" altLang="en-US" sz="2500" b="1" dirty="0">
              <a:solidFill>
                <a:srgbClr val="23724F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740"/>
              </a:lnSpc>
            </a:pPr>
            <a:r>
              <a:rPr lang="en-US" altLang="zh-CN" sz="2500" b="1" dirty="0">
                <a:latin typeface="Times New Roman" panose="02020603050405020304" pitchFamily="2" charset="0"/>
                <a:ea typeface="宋体" panose="02010600030101010101" pitchFamily="2" charset="-122"/>
              </a:rPr>
              <a:t>do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3" name="TextBox 10"/>
          <p:cNvSpPr txBox="1"/>
          <p:nvPr/>
        </p:nvSpPr>
        <p:spPr>
          <a:xfrm>
            <a:off x="2754313" y="5597525"/>
            <a:ext cx="2230437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+ 1] ←A[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]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4" name="TextBox 11"/>
          <p:cNvSpPr txBox="1"/>
          <p:nvPr/>
        </p:nvSpPr>
        <p:spPr>
          <a:xfrm>
            <a:off x="2790825" y="5946775"/>
            <a:ext cx="1014413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← 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-1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5" name="TextBox 12"/>
          <p:cNvSpPr txBox="1"/>
          <p:nvPr/>
        </p:nvSpPr>
        <p:spPr>
          <a:xfrm>
            <a:off x="2228850" y="6294438"/>
            <a:ext cx="1843088" cy="358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00"/>
              </a:lnSpc>
            </a:pP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[</a:t>
            </a:r>
            <a:r>
              <a:rPr lang="en-US" altLang="zh-CN" sz="2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i </a:t>
            </a:r>
            <a:r>
              <a:rPr lang="en-US" altLang="zh-CN" sz="2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+1] ←key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4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373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TextBox 2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32" name="TextBox 3"/>
          <p:cNvSpPr txBox="1"/>
          <p:nvPr/>
        </p:nvSpPr>
        <p:spPr>
          <a:xfrm>
            <a:off x="4986338" y="2682875"/>
            <a:ext cx="504825" cy="56515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 anchor="t"/>
          <a:lstStyle/>
          <a:p>
            <a:pPr algn="ctr"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3" name="TextBox 4"/>
          <p:cNvSpPr txBox="1"/>
          <p:nvPr/>
        </p:nvSpPr>
        <p:spPr>
          <a:xfrm>
            <a:off x="9226550" y="2679700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4" name="TextBox 5"/>
          <p:cNvSpPr txBox="1"/>
          <p:nvPr/>
        </p:nvSpPr>
        <p:spPr>
          <a:xfrm>
            <a:off x="285908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5" name="TextBox 6"/>
          <p:cNvSpPr txBox="1"/>
          <p:nvPr/>
        </p:nvSpPr>
        <p:spPr>
          <a:xfrm>
            <a:off x="6524625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6" name="TextBox 7"/>
          <p:cNvSpPr txBox="1"/>
          <p:nvPr/>
        </p:nvSpPr>
        <p:spPr>
          <a:xfrm>
            <a:off x="1419225" y="5102225"/>
            <a:ext cx="1416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7" name="TextBox 8"/>
          <p:cNvSpPr txBox="1"/>
          <p:nvPr/>
        </p:nvSpPr>
        <p:spPr>
          <a:xfrm>
            <a:off x="3532188" y="5102225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8" name="TextBox 9"/>
          <p:cNvSpPr txBox="1"/>
          <p:nvPr/>
        </p:nvSpPr>
        <p:spPr>
          <a:xfrm>
            <a:off x="5643563" y="5102225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39" name="TextBox 10"/>
          <p:cNvSpPr txBox="1"/>
          <p:nvPr/>
        </p:nvSpPr>
        <p:spPr>
          <a:xfrm>
            <a:off x="788352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3740" name="TextBox 11"/>
          <p:cNvSpPr txBox="1"/>
          <p:nvPr/>
        </p:nvSpPr>
        <p:spPr>
          <a:xfrm>
            <a:off x="1354138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374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475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755" name="TextBox 2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56" name="TextBox 3"/>
          <p:cNvSpPr txBox="1"/>
          <p:nvPr/>
        </p:nvSpPr>
        <p:spPr>
          <a:xfrm>
            <a:off x="4191000" y="26828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57" name="TextBox 4"/>
          <p:cNvSpPr txBox="1"/>
          <p:nvPr/>
        </p:nvSpPr>
        <p:spPr>
          <a:xfrm>
            <a:off x="9226550" y="2679700"/>
            <a:ext cx="4238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58" name="TextBox 5"/>
          <p:cNvSpPr txBox="1"/>
          <p:nvPr/>
        </p:nvSpPr>
        <p:spPr>
          <a:xfrm>
            <a:off x="1993900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59" name="TextBox 6"/>
          <p:cNvSpPr txBox="1"/>
          <p:nvPr/>
        </p:nvSpPr>
        <p:spPr>
          <a:xfrm>
            <a:off x="565943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60" name="TextBox 7"/>
          <p:cNvSpPr txBox="1"/>
          <p:nvPr/>
        </p:nvSpPr>
        <p:spPr>
          <a:xfrm>
            <a:off x="8912225" y="3987800"/>
            <a:ext cx="10302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61" name="TextBox 8"/>
          <p:cNvSpPr txBox="1"/>
          <p:nvPr/>
        </p:nvSpPr>
        <p:spPr>
          <a:xfrm>
            <a:off x="554038" y="5102225"/>
            <a:ext cx="1414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62" name="TextBox 9"/>
          <p:cNvSpPr txBox="1"/>
          <p:nvPr/>
        </p:nvSpPr>
        <p:spPr>
          <a:xfrm>
            <a:off x="2667000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63" name="TextBox 10"/>
          <p:cNvSpPr txBox="1"/>
          <p:nvPr/>
        </p:nvSpPr>
        <p:spPr>
          <a:xfrm>
            <a:off x="477837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64" name="TextBox 11"/>
          <p:cNvSpPr txBox="1"/>
          <p:nvPr/>
        </p:nvSpPr>
        <p:spPr>
          <a:xfrm>
            <a:off x="7016750" y="5102225"/>
            <a:ext cx="1162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4765" name="TextBox 12"/>
          <p:cNvSpPr txBox="1"/>
          <p:nvPr/>
        </p:nvSpPr>
        <p:spPr>
          <a:xfrm>
            <a:off x="488950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47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577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5779" name="TextBox 2"/>
          <p:cNvSpPr txBox="1"/>
          <p:nvPr/>
        </p:nvSpPr>
        <p:spPr>
          <a:xfrm rot="5400000">
            <a:off x="8831263" y="5827713"/>
            <a:ext cx="793750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…...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0" name="TextBox 3"/>
          <p:cNvSpPr txBox="1"/>
          <p:nvPr/>
        </p:nvSpPr>
        <p:spPr>
          <a:xfrm rot="5400000">
            <a:off x="9001125" y="5661025"/>
            <a:ext cx="452438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1" name="TextBox 4"/>
          <p:cNvSpPr txBox="1"/>
          <p:nvPr/>
        </p:nvSpPr>
        <p:spPr>
          <a:xfrm>
            <a:off x="882650" y="500063"/>
            <a:ext cx="8669338" cy="18208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2" name="TextBox 5"/>
          <p:cNvSpPr txBox="1"/>
          <p:nvPr/>
        </p:nvSpPr>
        <p:spPr>
          <a:xfrm>
            <a:off x="4191000" y="26828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83" name="TextBox 6"/>
          <p:cNvSpPr txBox="1"/>
          <p:nvPr/>
        </p:nvSpPr>
        <p:spPr>
          <a:xfrm>
            <a:off x="9226550" y="2679700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84" name="TextBox 7"/>
          <p:cNvSpPr txBox="1"/>
          <p:nvPr/>
        </p:nvSpPr>
        <p:spPr>
          <a:xfrm>
            <a:off x="1993900" y="3892550"/>
            <a:ext cx="1160463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85" name="TextBox 8"/>
          <p:cNvSpPr txBox="1"/>
          <p:nvPr/>
        </p:nvSpPr>
        <p:spPr>
          <a:xfrm>
            <a:off x="5659438" y="3892550"/>
            <a:ext cx="1160462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86" name="TextBox 9"/>
          <p:cNvSpPr txBox="1"/>
          <p:nvPr/>
        </p:nvSpPr>
        <p:spPr>
          <a:xfrm>
            <a:off x="9147175" y="3987800"/>
            <a:ext cx="10429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87" name="TextBox 10"/>
          <p:cNvSpPr txBox="1"/>
          <p:nvPr/>
        </p:nvSpPr>
        <p:spPr>
          <a:xfrm>
            <a:off x="554038" y="5102225"/>
            <a:ext cx="1414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88" name="TextBox 11"/>
          <p:cNvSpPr txBox="1"/>
          <p:nvPr/>
        </p:nvSpPr>
        <p:spPr>
          <a:xfrm>
            <a:off x="2667000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89" name="TextBox 12"/>
          <p:cNvSpPr txBox="1"/>
          <p:nvPr/>
        </p:nvSpPr>
        <p:spPr>
          <a:xfrm>
            <a:off x="4778375" y="5102225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90" name="TextBox 13"/>
          <p:cNvSpPr txBox="1"/>
          <p:nvPr/>
        </p:nvSpPr>
        <p:spPr>
          <a:xfrm>
            <a:off x="7016750" y="5102225"/>
            <a:ext cx="11620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5791" name="TextBox 14"/>
          <p:cNvSpPr txBox="1"/>
          <p:nvPr/>
        </p:nvSpPr>
        <p:spPr>
          <a:xfrm>
            <a:off x="8912225" y="5194300"/>
            <a:ext cx="1436688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/256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92" name="TextBox 15"/>
          <p:cNvSpPr txBox="1"/>
          <p:nvPr/>
        </p:nvSpPr>
        <p:spPr>
          <a:xfrm>
            <a:off x="488950" y="6311900"/>
            <a:ext cx="962025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579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680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6803" name="TextBox 2"/>
          <p:cNvSpPr txBox="1"/>
          <p:nvPr/>
        </p:nvSpPr>
        <p:spPr>
          <a:xfrm rot="5400000">
            <a:off x="9001125" y="51133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4" name="TextBox 3"/>
          <p:cNvSpPr txBox="1"/>
          <p:nvPr/>
        </p:nvSpPr>
        <p:spPr>
          <a:xfrm>
            <a:off x="882650" y="500063"/>
            <a:ext cx="8669338" cy="15763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Calibri" panose="020F0502020204030204" charset="0"/>
                <a:sym typeface="Calibri" panose="020F0502020204030204" charset="0"/>
              </a:rPr>
              <a:t> </a:t>
            </a: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 of recursion tree</a:t>
            </a: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Solve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05" name="TextBox 4"/>
          <p:cNvSpPr txBox="1"/>
          <p:nvPr/>
        </p:nvSpPr>
        <p:spPr>
          <a:xfrm>
            <a:off x="4191000" y="2136775"/>
            <a:ext cx="42545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06" name="TextBox 5"/>
          <p:cNvSpPr txBox="1"/>
          <p:nvPr/>
        </p:nvSpPr>
        <p:spPr>
          <a:xfrm>
            <a:off x="9226550" y="2133600"/>
            <a:ext cx="425450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07" name="TextBox 6"/>
          <p:cNvSpPr txBox="1"/>
          <p:nvPr/>
        </p:nvSpPr>
        <p:spPr>
          <a:xfrm>
            <a:off x="1993900" y="3346450"/>
            <a:ext cx="1160463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08" name="TextBox 7"/>
          <p:cNvSpPr txBox="1"/>
          <p:nvPr/>
        </p:nvSpPr>
        <p:spPr>
          <a:xfrm>
            <a:off x="5659438" y="3346450"/>
            <a:ext cx="1160462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09" name="TextBox 8"/>
          <p:cNvSpPr txBox="1"/>
          <p:nvPr/>
        </p:nvSpPr>
        <p:spPr>
          <a:xfrm>
            <a:off x="9147175" y="3440113"/>
            <a:ext cx="10429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0" name="TextBox 9"/>
          <p:cNvSpPr txBox="1"/>
          <p:nvPr/>
        </p:nvSpPr>
        <p:spPr>
          <a:xfrm>
            <a:off x="8912225" y="4646613"/>
            <a:ext cx="1436688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25</a:t>
            </a:r>
            <a:r>
              <a:rPr lang="en-US" altLang="zh-CN" sz="32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2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/256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1" name="TextBox 10"/>
          <p:cNvSpPr txBox="1"/>
          <p:nvPr/>
        </p:nvSpPr>
        <p:spPr>
          <a:xfrm>
            <a:off x="554038" y="4554538"/>
            <a:ext cx="1414462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/16)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12" name="TextBox 11"/>
          <p:cNvSpPr txBox="1"/>
          <p:nvPr/>
        </p:nvSpPr>
        <p:spPr>
          <a:xfrm>
            <a:off x="2667000" y="4554538"/>
            <a:ext cx="1160463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13" name="TextBox 12"/>
          <p:cNvSpPr txBox="1"/>
          <p:nvPr/>
        </p:nvSpPr>
        <p:spPr>
          <a:xfrm>
            <a:off x="4778375" y="4554538"/>
            <a:ext cx="1160463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/8)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14" name="TextBox 13"/>
          <p:cNvSpPr txBox="1"/>
          <p:nvPr/>
        </p:nvSpPr>
        <p:spPr>
          <a:xfrm>
            <a:off x="7016750" y="4554538"/>
            <a:ext cx="1162050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/4)</a:t>
            </a:r>
            <a:r>
              <a:rPr lang="en-US" altLang="zh-CN" sz="39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76815" name="TextBox 14"/>
          <p:cNvSpPr txBox="1"/>
          <p:nvPr/>
        </p:nvSpPr>
        <p:spPr>
          <a:xfrm>
            <a:off x="488950" y="5765800"/>
            <a:ext cx="962025" cy="563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6" name="TextBox 15"/>
          <p:cNvSpPr txBox="1"/>
          <p:nvPr/>
        </p:nvSpPr>
        <p:spPr>
          <a:xfrm>
            <a:off x="2306637" y="6034088"/>
            <a:ext cx="7170738" cy="446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Total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( 1 + 5/16 + (5/16</a:t>
            </a:r>
            <a:r>
              <a:rPr lang="en-US" altLang="zh-CN" sz="32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2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(5/16</a:t>
            </a:r>
            <a:r>
              <a:rPr lang="en-US" altLang="zh-CN" sz="32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2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…)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7" name="TextBox 16"/>
          <p:cNvSpPr txBox="1"/>
          <p:nvPr/>
        </p:nvSpPr>
        <p:spPr>
          <a:xfrm>
            <a:off x="6238875" y="6503988"/>
            <a:ext cx="2624137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geometric series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8" name="TextBox 17"/>
          <p:cNvSpPr txBox="1"/>
          <p:nvPr/>
        </p:nvSpPr>
        <p:spPr>
          <a:xfrm>
            <a:off x="3186112" y="6503988"/>
            <a:ext cx="120015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Θ(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68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782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7827" name="TextBox 2"/>
          <p:cNvSpPr txBox="1"/>
          <p:nvPr/>
        </p:nvSpPr>
        <p:spPr>
          <a:xfrm>
            <a:off x="2062163" y="500063"/>
            <a:ext cx="6346825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The master method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8" name="TextBox 3"/>
          <p:cNvSpPr txBox="1"/>
          <p:nvPr/>
        </p:nvSpPr>
        <p:spPr>
          <a:xfrm>
            <a:off x="723900" y="1662113"/>
            <a:ext cx="9294813" cy="1179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master method applies to recurrences of</a:t>
            </a:r>
            <a:endParaRPr lang="zh-CN" altLang="en-US" sz="39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65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the form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29" name="TextBox 4"/>
          <p:cNvSpPr txBox="1"/>
          <p:nvPr/>
        </p:nvSpPr>
        <p:spPr>
          <a:xfrm>
            <a:off x="3044825" y="2871788"/>
            <a:ext cx="4745038" cy="563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T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0" name="TextBox 5"/>
          <p:cNvSpPr txBox="1"/>
          <p:nvPr/>
        </p:nvSpPr>
        <p:spPr>
          <a:xfrm>
            <a:off x="723900" y="3475038"/>
            <a:ext cx="3771900" cy="565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39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where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≥ 1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9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9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1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783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885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1600" y="0"/>
            <a:ext cx="10109200" cy="7551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8851" name="TextBox 2"/>
          <p:cNvSpPr txBox="1"/>
          <p:nvPr/>
        </p:nvSpPr>
        <p:spPr>
          <a:xfrm>
            <a:off x="1905000" y="500063"/>
            <a:ext cx="6767513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Three common cases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2" name="TextBox 3"/>
          <p:cNvSpPr txBox="1"/>
          <p:nvPr/>
        </p:nvSpPr>
        <p:spPr>
          <a:xfrm>
            <a:off x="646113" y="1577975"/>
            <a:ext cx="471646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Compare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with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3" name="TextBox 4"/>
          <p:cNvSpPr txBox="1"/>
          <p:nvPr/>
        </p:nvSpPr>
        <p:spPr>
          <a:xfrm>
            <a:off x="646113" y="2114550"/>
            <a:ext cx="8591550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1.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O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&gt;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grows polynomially slower than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8854" name="TextBox 5"/>
          <p:cNvSpPr txBox="1"/>
          <p:nvPr/>
        </p:nvSpPr>
        <p:spPr>
          <a:xfrm>
            <a:off x="1316038" y="3190875"/>
            <a:ext cx="307498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(by an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6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</a:t>
            </a:r>
            <a:r>
              <a:rPr lang="zh-CN" altLang="en-US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factor).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5" name="TextBox 6"/>
          <p:cNvSpPr txBox="1"/>
          <p:nvPr/>
        </p:nvSpPr>
        <p:spPr>
          <a:xfrm>
            <a:off x="1095375" y="3727450"/>
            <a:ext cx="5621338" cy="4857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                 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6" name="TextBox 7"/>
          <p:cNvSpPr txBox="1"/>
          <p:nvPr/>
        </p:nvSpPr>
        <p:spPr>
          <a:xfrm>
            <a:off x="646113" y="4802188"/>
            <a:ext cx="9075737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≥ 0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7" name="TextBox 8"/>
          <p:cNvSpPr txBox="1"/>
          <p:nvPr/>
        </p:nvSpPr>
        <p:spPr>
          <a:xfrm>
            <a:off x="1024720" y="5338763"/>
            <a:ext cx="7853362" cy="10398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 at similar rates.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lg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+1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8858" name="对象 9"/>
          <p:cNvGraphicFramePr>
            <a:graphicFrameLocks noChangeAspect="1"/>
          </p:cNvGraphicFramePr>
          <p:nvPr/>
        </p:nvGraphicFramePr>
        <p:xfrm>
          <a:off x="4122738" y="1476375"/>
          <a:ext cx="10541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122738" y="1476375"/>
                        <a:ext cx="1054100" cy="574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859" name="对象 10"/>
          <p:cNvGraphicFramePr>
            <a:graphicFrameLocks noChangeAspect="1"/>
          </p:cNvGraphicFramePr>
          <p:nvPr/>
        </p:nvGraphicFramePr>
        <p:xfrm>
          <a:off x="1312863" y="2051050"/>
          <a:ext cx="345598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312863" y="2051050"/>
                        <a:ext cx="3455987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6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7987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9875" name="TextBox 2"/>
          <p:cNvSpPr txBox="1"/>
          <p:nvPr/>
        </p:nvSpPr>
        <p:spPr>
          <a:xfrm>
            <a:off x="1905000" y="500063"/>
            <a:ext cx="6767513" cy="8461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Three common cases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6" name="TextBox 3"/>
          <p:cNvSpPr txBox="1"/>
          <p:nvPr/>
        </p:nvSpPr>
        <p:spPr>
          <a:xfrm>
            <a:off x="646113" y="1577975"/>
            <a:ext cx="4741862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Compare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with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7" name="TextBox 4"/>
          <p:cNvSpPr txBox="1"/>
          <p:nvPr/>
        </p:nvSpPr>
        <p:spPr>
          <a:xfrm>
            <a:off x="646113" y="2114550"/>
            <a:ext cx="8986837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3.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en-US" altLang="zh-CN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&gt;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ts val="4225"/>
              </a:lnSpc>
            </a:pP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</a:rPr>
              <a:t>    </a:t>
            </a:r>
            <a:r>
              <a:rPr lang="zh-CN" altLang="en-US" sz="35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•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grows polynomially faster than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(by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8" name="TextBox 5"/>
          <p:cNvSpPr txBox="1"/>
          <p:nvPr/>
        </p:nvSpPr>
        <p:spPr>
          <a:xfrm>
            <a:off x="1316038" y="3190875"/>
            <a:ext cx="235743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6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</a:t>
            </a:r>
            <a:r>
              <a:rPr lang="zh-CN" altLang="en-US" sz="23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factor),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879" name="TextBox 6"/>
          <p:cNvSpPr txBox="1"/>
          <p:nvPr/>
        </p:nvSpPr>
        <p:spPr>
          <a:xfrm>
            <a:off x="1093788" y="3729038"/>
            <a:ext cx="8351837" cy="15763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satisfies the </a:t>
            </a: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regularity condition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that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some constant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&lt; 1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25"/>
              </a:lnSpc>
            </a:pP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Solution: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Θ(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79880" name="Object 2"/>
          <p:cNvGraphicFramePr>
            <a:graphicFrameLocks noChangeAspect="1"/>
          </p:cNvGraphicFramePr>
          <p:nvPr/>
        </p:nvGraphicFramePr>
        <p:xfrm>
          <a:off x="4208463" y="1474788"/>
          <a:ext cx="10541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4208463" y="1474788"/>
                        <a:ext cx="1054100" cy="5762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881" name="Object 3"/>
          <p:cNvGraphicFramePr>
            <a:graphicFrameLocks noChangeAspect="1"/>
          </p:cNvGraphicFramePr>
          <p:nvPr/>
        </p:nvGraphicFramePr>
        <p:xfrm>
          <a:off x="1314450" y="2051050"/>
          <a:ext cx="34559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1314450" y="2051050"/>
                        <a:ext cx="3455988" cy="5762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8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089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0899" name="TextBox 2"/>
          <p:cNvSpPr txBox="1"/>
          <p:nvPr/>
        </p:nvSpPr>
        <p:spPr>
          <a:xfrm>
            <a:off x="882650" y="500063"/>
            <a:ext cx="4217988" cy="15890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Examples</a:t>
            </a: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8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0" name="TextBox 3"/>
          <p:cNvSpPr txBox="1"/>
          <p:nvPr/>
        </p:nvSpPr>
        <p:spPr>
          <a:xfrm>
            <a:off x="1570038" y="211772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1" name="TextBox 4"/>
          <p:cNvSpPr txBox="1"/>
          <p:nvPr/>
        </p:nvSpPr>
        <p:spPr>
          <a:xfrm>
            <a:off x="4251325" y="2116138"/>
            <a:ext cx="37607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2" name="TextBox 5"/>
          <p:cNvSpPr txBox="1"/>
          <p:nvPr/>
        </p:nvSpPr>
        <p:spPr>
          <a:xfrm>
            <a:off x="882650" y="2652713"/>
            <a:ext cx="6746875" cy="21288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1: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O(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ts val="4275"/>
              </a:lnSpc>
            </a:pP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	∴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).</a:t>
            </a: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80903" name="TextBox 6"/>
          <p:cNvSpPr txBox="1"/>
          <p:nvPr/>
        </p:nvSpPr>
        <p:spPr>
          <a:xfrm>
            <a:off x="1570038" y="480377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4" name="TextBox 7"/>
          <p:cNvSpPr txBox="1"/>
          <p:nvPr/>
        </p:nvSpPr>
        <p:spPr>
          <a:xfrm>
            <a:off x="4251325" y="4802188"/>
            <a:ext cx="372268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342900" indent="-342900"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0905" name="TextBox 8"/>
          <p:cNvSpPr txBox="1"/>
          <p:nvPr/>
        </p:nvSpPr>
        <p:spPr>
          <a:xfrm>
            <a:off x="1570038" y="5338763"/>
            <a:ext cx="7869237" cy="10525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2: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0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that is,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0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</a:p>
          <a:p>
            <a:pPr>
              <a:lnSpc>
                <a:spcPts val="4275"/>
              </a:lnSpc>
            </a:pP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∴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= </a:t>
            </a: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 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8090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192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23" name="TextBox 2"/>
          <p:cNvSpPr txBox="1"/>
          <p:nvPr/>
        </p:nvSpPr>
        <p:spPr>
          <a:xfrm>
            <a:off x="646113" y="500063"/>
            <a:ext cx="4462462" cy="158908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zh-CN" altLang="en-US" dirty="0">
                <a:latin typeface="MS PGothic" panose="020B0600070205080204" pitchFamily="2" charset="-128"/>
                <a:ea typeface="MS PGothic" panose="020B0600070205080204" pitchFamily="2" charset="-128"/>
                <a:sym typeface="MS PGothic" panose="020B0600070205080204" pitchFamily="2" charset="-128"/>
              </a:rPr>
              <a:t>	</a:t>
            </a:r>
            <a:r>
              <a:rPr lang="zh-CN" altLang="en-US" sz="5900" b="1" dirty="0">
                <a:latin typeface="Times New Roman" panose="02020603050405020304" pitchFamily="2" charset="0"/>
                <a:ea typeface="宋体" panose="02010600030101010101" pitchFamily="2" charset="-122"/>
              </a:rPr>
              <a:t>Examples</a:t>
            </a:r>
          </a:p>
          <a:p>
            <a:pPr>
              <a:lnSpc>
                <a:spcPts val="1000"/>
              </a:lnSpc>
            </a:pPr>
            <a:endParaRPr lang="zh-CN" altLang="en-US" sz="59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815"/>
              </a:lnSpc>
            </a:pPr>
            <a:r>
              <a:rPr lang="zh-CN" altLang="en-US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81924" name="TextBox 3"/>
          <p:cNvSpPr txBox="1"/>
          <p:nvPr/>
        </p:nvSpPr>
        <p:spPr>
          <a:xfrm>
            <a:off x="1333500" y="2117725"/>
            <a:ext cx="214630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5" name="TextBox 4"/>
          <p:cNvSpPr txBox="1"/>
          <p:nvPr/>
        </p:nvSpPr>
        <p:spPr>
          <a:xfrm>
            <a:off x="4016375" y="2116138"/>
            <a:ext cx="3721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6" name="TextBox 5"/>
          <p:cNvSpPr txBox="1"/>
          <p:nvPr/>
        </p:nvSpPr>
        <p:spPr>
          <a:xfrm>
            <a:off x="646113" y="2652713"/>
            <a:ext cx="8307387" cy="26670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CASE 3: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Ω(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2 - ε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for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ε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</a:t>
            </a:r>
          </a:p>
          <a:p>
            <a:pPr>
              <a:lnSpc>
                <a:spcPts val="4240"/>
              </a:lnSpc>
            </a:pP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and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</a:t>
            </a:r>
            <a:r>
              <a:rPr lang="en-US" altLang="zh-CN" sz="3500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≤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23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(reg. cond.) for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1/2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35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75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	∴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).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15"/>
              </a:lnSpc>
            </a:pPr>
            <a:r>
              <a:rPr lang="en-US" altLang="zh-CN" sz="3500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Ex.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4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/2) +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/lg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7" name="TextBox 6"/>
          <p:cNvSpPr txBox="1"/>
          <p:nvPr/>
        </p:nvSpPr>
        <p:spPr>
          <a:xfrm>
            <a:off x="1333500" y="5340350"/>
            <a:ext cx="2146300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4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,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8" name="TextBox 7"/>
          <p:cNvSpPr txBox="1"/>
          <p:nvPr/>
        </p:nvSpPr>
        <p:spPr>
          <a:xfrm>
            <a:off x="4016375" y="5340350"/>
            <a:ext cx="4422775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 marL="342900" indent="-342900"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;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/lg</a:t>
            </a: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29" name="TextBox 8"/>
          <p:cNvSpPr txBox="1"/>
          <p:nvPr/>
        </p:nvSpPr>
        <p:spPr>
          <a:xfrm>
            <a:off x="1333500" y="5876925"/>
            <a:ext cx="5751513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Master method does not apply.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3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2946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30439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2947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8" name="TextBox 3"/>
          <p:cNvSpPr txBox="1"/>
          <p:nvPr/>
        </p:nvSpPr>
        <p:spPr>
          <a:xfrm rot="5400000">
            <a:off x="8863615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49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0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1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2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3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4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5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6" name="TextBox 11"/>
          <p:cNvSpPr txBox="1"/>
          <p:nvPr/>
        </p:nvSpPr>
        <p:spPr>
          <a:xfrm>
            <a:off x="1196975" y="4278313"/>
            <a:ext cx="4356100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7" name="TextBox 12"/>
          <p:cNvSpPr txBox="1"/>
          <p:nvPr/>
        </p:nvSpPr>
        <p:spPr>
          <a:xfrm>
            <a:off x="8379428" y="4254500"/>
            <a:ext cx="1530350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8" name="TextBox 13"/>
          <p:cNvSpPr txBox="1"/>
          <p:nvPr/>
        </p:nvSpPr>
        <p:spPr>
          <a:xfrm>
            <a:off x="1196975" y="5353050"/>
            <a:ext cx="779463" cy="501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59" name="TextBox 14"/>
          <p:cNvSpPr txBox="1"/>
          <p:nvPr/>
        </p:nvSpPr>
        <p:spPr>
          <a:xfrm>
            <a:off x="8300053" y="5670550"/>
            <a:ext cx="1690687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2960" name="TextBox 15"/>
          <p:cNvSpPr txBox="1"/>
          <p:nvPr/>
        </p:nvSpPr>
        <p:spPr>
          <a:xfrm>
            <a:off x="3716338" y="5434013"/>
            <a:ext cx="2784475" cy="157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#leaves =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</a:p>
          <a:p>
            <a:pPr>
              <a:lnSpc>
                <a:spcPts val="4225"/>
              </a:lnSpc>
            </a:pPr>
            <a:r>
              <a:rPr lang="en-US" altLang="zh-CN" sz="23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zh-CN" altLang="en-US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</a:p>
          <a:p>
            <a:pPr>
              <a:lnSpc>
                <a:spcPts val="4225"/>
              </a:lnSpc>
            </a:pPr>
            <a:r>
              <a:rPr lang="en-US" altLang="zh-CN" sz="23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5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b="1" i="1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b="1" i="1" baseline="30000" dirty="0">
                <a:solidFill>
                  <a:srgbClr val="23724F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8296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945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0" name="TextBox 3"/>
          <p:cNvSpPr txBox="1"/>
          <p:nvPr/>
        </p:nvSpPr>
        <p:spPr>
          <a:xfrm>
            <a:off x="21399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1" name="TextBox 4"/>
          <p:cNvSpPr txBox="1"/>
          <p:nvPr/>
        </p:nvSpPr>
        <p:spPr>
          <a:xfrm>
            <a:off x="3162300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2" name="TextBox 5"/>
          <p:cNvSpPr txBox="1"/>
          <p:nvPr/>
        </p:nvSpPr>
        <p:spPr>
          <a:xfrm>
            <a:off x="41084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3" name="TextBox 6"/>
          <p:cNvSpPr txBox="1"/>
          <p:nvPr/>
        </p:nvSpPr>
        <p:spPr>
          <a:xfrm>
            <a:off x="5051425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4" name="TextBox 7"/>
          <p:cNvSpPr txBox="1"/>
          <p:nvPr/>
        </p:nvSpPr>
        <p:spPr>
          <a:xfrm>
            <a:off x="6075363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5" name="TextBox 8"/>
          <p:cNvSpPr txBox="1"/>
          <p:nvPr/>
        </p:nvSpPr>
        <p:spPr>
          <a:xfrm>
            <a:off x="7019925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397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3971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2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3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4" name="TextBox 5"/>
          <p:cNvSpPr txBox="1"/>
          <p:nvPr/>
        </p:nvSpPr>
        <p:spPr>
          <a:xfrm>
            <a:off x="5270500" y="212407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5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6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7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78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83979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0" name="TextBox 11"/>
          <p:cNvSpPr txBox="1"/>
          <p:nvPr/>
        </p:nvSpPr>
        <p:spPr>
          <a:xfrm>
            <a:off x="1241425" y="4278313"/>
            <a:ext cx="6689725" cy="30273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1: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weight increases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geometrically from the root to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leaves. The leaves hold a constant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fraction of the total weight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1" name="TextBox 12"/>
          <p:cNvSpPr txBox="1"/>
          <p:nvPr/>
        </p:nvSpPr>
        <p:spPr>
          <a:xfrm>
            <a:off x="8300053" y="4254500"/>
            <a:ext cx="1690687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3982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499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4995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6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7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8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4999" name="TextBox 6"/>
          <p:cNvSpPr txBox="1"/>
          <p:nvPr/>
        </p:nvSpPr>
        <p:spPr>
          <a:xfrm>
            <a:off x="8927715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0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1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2" name="TextBox 9"/>
          <p:cNvSpPr txBox="1"/>
          <p:nvPr/>
        </p:nvSpPr>
        <p:spPr>
          <a:xfrm>
            <a:off x="568325" y="3502025"/>
            <a:ext cx="1077913" cy="406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85003" name="TextBox 10"/>
          <p:cNvSpPr txBox="1"/>
          <p:nvPr/>
        </p:nvSpPr>
        <p:spPr>
          <a:xfrm>
            <a:off x="8692765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4" name="TextBox 11"/>
          <p:cNvSpPr txBox="1"/>
          <p:nvPr/>
        </p:nvSpPr>
        <p:spPr>
          <a:xfrm>
            <a:off x="1196975" y="4278313"/>
            <a:ext cx="5942013" cy="26162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2: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k 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 0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The weight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is approximately the same on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each of the </a:t>
            </a:r>
            <a:r>
              <a:rPr lang="en-US" altLang="zh-CN" sz="3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levels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5" name="TextBox 12"/>
          <p:cNvSpPr txBox="1"/>
          <p:nvPr/>
        </p:nvSpPr>
        <p:spPr>
          <a:xfrm>
            <a:off x="7983153" y="4254500"/>
            <a:ext cx="2117725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lg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5006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601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TextBox 2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0" name="TextBox 3"/>
          <p:cNvSpPr txBox="1"/>
          <p:nvPr/>
        </p:nvSpPr>
        <p:spPr>
          <a:xfrm rot="5400000">
            <a:off x="9080500" y="4795838"/>
            <a:ext cx="452438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…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1" name="TextBox 4"/>
          <p:cNvSpPr txBox="1"/>
          <p:nvPr/>
        </p:nvSpPr>
        <p:spPr>
          <a:xfrm>
            <a:off x="1670050" y="415925"/>
            <a:ext cx="6734175" cy="17033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Idea of master theorem</a:t>
            </a: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52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15"/>
              </a:lnSpc>
            </a:pPr>
            <a:r>
              <a:rPr lang="en-US" altLang="zh-CN" sz="5200" b="1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500" b="1" i="1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Recursion tree: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2" name="TextBox 5"/>
          <p:cNvSpPr txBox="1"/>
          <p:nvPr/>
        </p:nvSpPr>
        <p:spPr>
          <a:xfrm>
            <a:off x="527050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3" name="TextBox 6"/>
          <p:cNvSpPr txBox="1"/>
          <p:nvPr/>
        </p:nvSpPr>
        <p:spPr>
          <a:xfrm>
            <a:off x="8930290" y="2130425"/>
            <a:ext cx="6524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4" name="TextBox 7"/>
          <p:cNvSpPr txBox="1"/>
          <p:nvPr/>
        </p:nvSpPr>
        <p:spPr>
          <a:xfrm>
            <a:off x="6629400" y="2667000"/>
            <a:ext cx="233363" cy="500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5" name="TextBox 8"/>
          <p:cNvSpPr txBox="1"/>
          <p:nvPr/>
        </p:nvSpPr>
        <p:spPr>
          <a:xfrm>
            <a:off x="3211513" y="3203575"/>
            <a:ext cx="4170362" cy="10398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 …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40"/>
              </a:lnSpc>
            </a:pP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6" name="TextBox 9"/>
          <p:cNvSpPr txBox="1"/>
          <p:nvPr/>
        </p:nvSpPr>
        <p:spPr>
          <a:xfrm>
            <a:off x="568325" y="3502025"/>
            <a:ext cx="1066800" cy="4365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390"/>
              </a:lnSpc>
            </a:pP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h</a:t>
            </a:r>
            <a:r>
              <a:rPr lang="en-US" altLang="zh-CN" sz="26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=log</a:t>
            </a:r>
            <a:r>
              <a:rPr lang="en-US" altLang="zh-CN" sz="3500" i="1" baseline="-25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26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</a:p>
        </p:txBody>
      </p:sp>
      <p:sp>
        <p:nvSpPr>
          <p:cNvPr id="86027" name="TextBox 10"/>
          <p:cNvSpPr txBox="1"/>
          <p:nvPr/>
        </p:nvSpPr>
        <p:spPr>
          <a:xfrm>
            <a:off x="8695340" y="3217863"/>
            <a:ext cx="1228725" cy="5000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8" name="TextBox 11"/>
          <p:cNvSpPr txBox="1"/>
          <p:nvPr/>
        </p:nvSpPr>
        <p:spPr>
          <a:xfrm>
            <a:off x="1196975" y="4278313"/>
            <a:ext cx="6689725" cy="30273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 …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575"/>
              </a:lnSpc>
            </a:pP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   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CASE 3: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The weight decreases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geometrically from the root to the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leaves. The root holds a constant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 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fraction of the total weight.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29" name="TextBox 12"/>
          <p:cNvSpPr txBox="1"/>
          <p:nvPr/>
        </p:nvSpPr>
        <p:spPr>
          <a:xfrm>
            <a:off x="8300053" y="4254500"/>
            <a:ext cx="1690687" cy="297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15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/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b2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150"/>
              </a:lnSpc>
            </a:pPr>
            <a:r>
              <a:rPr lang="zh-CN" altLang="en-US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0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i="1" baseline="300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(1)</a:t>
            </a: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dirty="0">
              <a:solidFill>
                <a:srgbClr val="6E85B4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050"/>
              </a:lnSpc>
            </a:pPr>
            <a:r>
              <a:rPr lang="zh-CN" altLang="en-US" sz="3500" b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 Θ</a:t>
            </a:r>
            <a:r>
              <a:rPr lang="zh-CN" altLang="en-US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f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500" i="1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500" dirty="0">
                <a:solidFill>
                  <a:srgbClr val="6E85B4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603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704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7043" name="TextBox 2"/>
          <p:cNvSpPr txBox="1"/>
          <p:nvPr/>
        </p:nvSpPr>
        <p:spPr>
          <a:xfrm>
            <a:off x="3768725" y="2298700"/>
            <a:ext cx="3163888" cy="7270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B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IG </a:t>
            </a: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I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NTEGER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4" name="TextBox 3"/>
          <p:cNvSpPr txBox="1"/>
          <p:nvPr/>
        </p:nvSpPr>
        <p:spPr>
          <a:xfrm>
            <a:off x="3768725" y="296862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latin typeface="Comic Sans MS" panose="030F0702030302020204" pitchFamily="2" charset="0"/>
                <a:ea typeface="宋体" panose="02010600030101010101" pitchFamily="2" charset="-122"/>
              </a:rPr>
              <a:t>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704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806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8067" name="TextBox 2"/>
          <p:cNvSpPr txBox="1"/>
          <p:nvPr/>
        </p:nvSpPr>
        <p:spPr>
          <a:xfrm>
            <a:off x="769938" y="819150"/>
            <a:ext cx="7546975" cy="1768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25"/>
              </a:lnSpc>
            </a:pP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two n-bit integer X and Y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product of X and 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8" name="TextBox 3"/>
          <p:cNvSpPr txBox="1"/>
          <p:nvPr/>
        </p:nvSpPr>
        <p:spPr>
          <a:xfrm>
            <a:off x="5849938" y="2946400"/>
            <a:ext cx="1944687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low efficiency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69" name="TextBox 4"/>
          <p:cNvSpPr txBox="1"/>
          <p:nvPr/>
        </p:nvSpPr>
        <p:spPr>
          <a:xfrm>
            <a:off x="803275" y="2946400"/>
            <a:ext cx="37957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method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：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0" name="TextBox 5"/>
          <p:cNvSpPr txBox="1"/>
          <p:nvPr/>
        </p:nvSpPr>
        <p:spPr>
          <a:xfrm>
            <a:off x="3260725" y="3962400"/>
            <a:ext cx="233363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1" name="TextBox 6"/>
          <p:cNvSpPr txBox="1"/>
          <p:nvPr/>
        </p:nvSpPr>
        <p:spPr>
          <a:xfrm>
            <a:off x="5948363" y="3962400"/>
            <a:ext cx="231775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chemeClr val="hlink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solidFill>
                <a:schemeClr val="hlin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8072" name="TextBox 7"/>
          <p:cNvSpPr txBox="1"/>
          <p:nvPr/>
        </p:nvSpPr>
        <p:spPr>
          <a:xfrm>
            <a:off x="1082675" y="3902075"/>
            <a:ext cx="2133600" cy="1871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 =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2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88073" name="TextBox 8"/>
          <p:cNvSpPr txBox="1"/>
          <p:nvPr/>
        </p:nvSpPr>
        <p:spPr>
          <a:xfrm>
            <a:off x="3692525" y="5310188"/>
            <a:ext cx="20859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 =</a:t>
            </a:r>
            <a:r>
              <a:rPr lang="en-US" altLang="zh-CN" sz="3000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88074" name="TextBox 9"/>
          <p:cNvSpPr txBox="1"/>
          <p:nvPr/>
        </p:nvSpPr>
        <p:spPr>
          <a:xfrm>
            <a:off x="1082675" y="6016625"/>
            <a:ext cx="514350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</a:t>
            </a:r>
            <a:r>
              <a:rPr lang="zh-CN" altLang="en-US" sz="30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chemeClr val="hlink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</a:p>
        </p:txBody>
      </p:sp>
      <p:sp>
        <p:nvSpPr>
          <p:cNvPr id="8807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8909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091" name="TextBox 2"/>
          <p:cNvSpPr txBox="1"/>
          <p:nvPr/>
        </p:nvSpPr>
        <p:spPr>
          <a:xfrm>
            <a:off x="769938" y="819150"/>
            <a:ext cx="7546975" cy="1768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dirty="0">
                <a:latin typeface="Calibri" panose="020F0502020204030204" charset="0"/>
                <a:ea typeface="宋体" panose="02010600030101010101" pitchFamily="2" charset="-122"/>
                <a:sym typeface="Calibri" panose="020F0502020204030204" charset="0"/>
              </a:rPr>
              <a:t>	</a:t>
            </a: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8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25"/>
              </a:lnSpc>
            </a:pP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Input: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two n-bit integer X and Y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600" b="1" dirty="0">
                <a:latin typeface="Times New Roman" panose="02020603050405020304" pitchFamily="2" charset="0"/>
                <a:ea typeface="宋体" panose="02010600030101010101" pitchFamily="2" charset="-122"/>
              </a:rPr>
              <a:t>Output: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the product of X and 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2" name="TextBox 3"/>
          <p:cNvSpPr txBox="1"/>
          <p:nvPr/>
        </p:nvSpPr>
        <p:spPr>
          <a:xfrm>
            <a:off x="5849938" y="2946400"/>
            <a:ext cx="1944687" cy="3714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low efficiency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3" name="TextBox 4"/>
          <p:cNvSpPr txBox="1"/>
          <p:nvPr/>
        </p:nvSpPr>
        <p:spPr>
          <a:xfrm>
            <a:off x="803275" y="2946400"/>
            <a:ext cx="3795713" cy="8461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method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：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6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Divide-and-conquer: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4" name="TextBox 5"/>
          <p:cNvSpPr txBox="1"/>
          <p:nvPr/>
        </p:nvSpPr>
        <p:spPr>
          <a:xfrm>
            <a:off x="3260725" y="3962400"/>
            <a:ext cx="233363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</a:t>
            </a: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5" name="TextBox 6"/>
          <p:cNvSpPr txBox="1"/>
          <p:nvPr/>
        </p:nvSpPr>
        <p:spPr>
          <a:xfrm>
            <a:off x="5948363" y="3962400"/>
            <a:ext cx="231775" cy="117951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90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5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90"/>
              </a:lnSpc>
            </a:pPr>
            <a:r>
              <a:rPr lang="en-US" altLang="zh-CN" sz="35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6" name="TextBox 7"/>
          <p:cNvSpPr txBox="1"/>
          <p:nvPr/>
        </p:nvSpPr>
        <p:spPr>
          <a:xfrm>
            <a:off x="1082675" y="3902075"/>
            <a:ext cx="2133600" cy="1871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Y=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5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 =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200" i="1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7" name="TextBox 8"/>
          <p:cNvSpPr txBox="1"/>
          <p:nvPr/>
        </p:nvSpPr>
        <p:spPr>
          <a:xfrm>
            <a:off x="3692525" y="5310188"/>
            <a:ext cx="208597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Y =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en-US" altLang="zh-CN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8" name="TextBox 9"/>
          <p:cNvSpPr txBox="1"/>
          <p:nvPr/>
        </p:nvSpPr>
        <p:spPr>
          <a:xfrm>
            <a:off x="1082675" y="6016625"/>
            <a:ext cx="5143500" cy="434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zh-CN" altLang="en-US" sz="30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8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n/2</a:t>
            </a:r>
            <a:r>
              <a:rPr lang="zh-CN" altLang="en-US" sz="2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099" name="圆角矩形 10"/>
          <p:cNvSpPr/>
          <p:nvPr/>
        </p:nvSpPr>
        <p:spPr>
          <a:xfrm>
            <a:off x="1746250" y="3492500"/>
            <a:ext cx="7921625" cy="22320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89100" name="对象 11"/>
          <p:cNvGraphicFramePr>
            <a:graphicFrameLocks noChangeAspect="1"/>
          </p:cNvGraphicFramePr>
          <p:nvPr/>
        </p:nvGraphicFramePr>
        <p:xfrm>
          <a:off x="2682875" y="3635375"/>
          <a:ext cx="5543550" cy="194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/>
                      <a:stretch>
                        <a:fillRect/>
                      </a:stretch>
                    </p:blipFill>
                    <p:spPr>
                      <a:xfrm>
                        <a:off x="2682875" y="3635375"/>
                        <a:ext cx="5543550" cy="19446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9101" name="TextBox 1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2035175" y="3636963"/>
            <a:ext cx="6769100" cy="19415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9102" name="TextBox 3"/>
          <p:cNvSpPr txBox="1"/>
          <p:nvPr/>
        </p:nvSpPr>
        <p:spPr>
          <a:xfrm>
            <a:off x="6061075" y="5137150"/>
            <a:ext cx="2428875" cy="3000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no improvement</a:t>
            </a:r>
            <a:endParaRPr lang="zh-CN" altLang="en-US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9103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011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6" name="TextBox 3"/>
          <p:cNvSpPr txBox="1"/>
          <p:nvPr/>
        </p:nvSpPr>
        <p:spPr>
          <a:xfrm>
            <a:off x="646113" y="1738313"/>
            <a:ext cx="76755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en-US" altLang="zh-CN" sz="39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Reduce the times of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7" name="TextBox 4"/>
          <p:cNvSpPr txBox="1"/>
          <p:nvPr/>
        </p:nvSpPr>
        <p:spPr>
          <a:xfrm>
            <a:off x="646113" y="3154363"/>
            <a:ext cx="8455025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1.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</a:p>
          <a:p>
            <a:pPr>
              <a:lnSpc>
                <a:spcPts val="1000"/>
              </a:lnSpc>
            </a:pP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8" name="TextBox 5"/>
          <p:cNvSpPr txBox="1"/>
          <p:nvPr/>
        </p:nvSpPr>
        <p:spPr>
          <a:xfrm>
            <a:off x="766763" y="5432425"/>
            <a:ext cx="8062912" cy="909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Notice: we do not use euqation 2, for summation</a:t>
            </a:r>
            <a:endParaRPr lang="zh-CN" altLang="en-US" sz="30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may conduct n+1 bits number.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011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113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1139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0" name="TextBox 3"/>
          <p:cNvSpPr txBox="1"/>
          <p:nvPr/>
        </p:nvSpPr>
        <p:spPr>
          <a:xfrm>
            <a:off x="646113" y="1738313"/>
            <a:ext cx="7675562" cy="12954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400"/>
              </a:lnSpc>
            </a:pP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XY =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(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ad </a:t>
            </a:r>
            <a:r>
              <a:rPr lang="en-US" altLang="zh-CN" sz="3900" i="1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bc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en-US" altLang="zh-CN" sz="39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9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en-US" altLang="zh-CN" sz="39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715"/>
              </a:lnSpc>
            </a:pPr>
            <a:r>
              <a:rPr lang="en-US" altLang="zh-CN" sz="39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3900" dirty="0">
                <a:latin typeface="Times New Roman" panose="02020603050405020304" pitchFamily="2" charset="0"/>
                <a:ea typeface="宋体" panose="02010600030101010101" pitchFamily="2" charset="-122"/>
              </a:rPr>
              <a:t>Reduce the times of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1" name="TextBox 4"/>
          <p:cNvSpPr txBox="1"/>
          <p:nvPr/>
        </p:nvSpPr>
        <p:spPr>
          <a:xfrm>
            <a:off x="646113" y="3154363"/>
            <a:ext cx="8455025" cy="10001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1.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d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</a:p>
          <a:p>
            <a:pPr>
              <a:lnSpc>
                <a:spcPts val="1000"/>
              </a:lnSpc>
            </a:pPr>
            <a:endParaRPr lang="zh-CN" altLang="en-US" sz="3000" i="1" dirty="0">
              <a:solidFill>
                <a:srgbClr val="7598D9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2.   XY =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2000" i="1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((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b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)(</a:t>
            </a:r>
            <a:r>
              <a:rPr lang="en-US" altLang="zh-CN" sz="3000" i="1" dirty="0">
                <a:solidFill>
                  <a:srgbClr val="7598D9"/>
                </a:solidFill>
                <a:latin typeface="Times New Roman" panose="02020603050405020304" pitchFamily="2" charset="0"/>
              </a:rPr>
              <a:t>c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ac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-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2</a:t>
            </a:r>
            <a:r>
              <a:rPr lang="zh-CN" altLang="en-US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zh-CN" altLang="en-US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/2</a:t>
            </a:r>
            <a:r>
              <a:rPr lang="zh-CN" altLang="en-US" sz="20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+ </a:t>
            </a:r>
            <a:r>
              <a:rPr lang="zh-CN" altLang="en-US" sz="3000" i="1" dirty="0">
                <a:solidFill>
                  <a:srgbClr val="7598D9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bd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1142" name="TextBox 5"/>
          <p:cNvSpPr txBox="1"/>
          <p:nvPr/>
        </p:nvSpPr>
        <p:spPr>
          <a:xfrm>
            <a:off x="766763" y="5432425"/>
            <a:ext cx="8062912" cy="9096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Notice: we do not use euqation 2, for summation</a:t>
            </a:r>
            <a:endParaRPr lang="zh-CN" altLang="en-US" sz="3000" b="1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b="1" dirty="0">
                <a:latin typeface="Times New Roman" panose="02020603050405020304" pitchFamily="2" charset="0"/>
                <a:ea typeface="宋体" panose="02010600030101010101" pitchFamily="2" charset="-122"/>
              </a:rPr>
              <a:t>may conduct n+1 bits number.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43" name="圆角矩形 6"/>
              <p:cNvSpPr/>
              <p:nvPr/>
            </p:nvSpPr>
            <p:spPr>
              <a:xfrm>
                <a:off x="1385888" y="4498975"/>
                <a:ext cx="7921625" cy="2232025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 cap="flat" cmpd="sng">
                <a:solidFill>
                  <a:srgbClr val="4BACC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r>
                  <a:rPr lang="en-US" altLang="zh-CN" sz="28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宋体" panose="02010600030101010101" pitchFamily="2" charset="-122"/>
                  </a:rPr>
                  <a:t>Complexity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              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  <m:r>
                                <m:rPr>
                                  <m:aln/>
                                </m:r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3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(</m:t>
                              </m:r>
                              <m:f>
                                <m:fPr>
                                  <m:type m:val="lin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2)+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Θ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宋体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  <a:sym typeface="宋体" panose="02010600030101010101" pitchFamily="2" charset="-122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       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𝑛</m:t>
                                  </m:r>
                                  <m:r>
                                    <m:rPr>
                                      <m:aln/>
                                    </m:r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&gt;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宋体" panose="02010600030101010101" pitchFamily="2" charset="-122"/>
                                    </a:rPr>
                                    <m:t>1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400" b="0" dirty="0">
                  <a:latin typeface="Times New Roman" panose="02020603050405020304" pitchFamily="18" charset="0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𝑇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  <m:t>𝑛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𝑙𝑜𝑔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Θ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  <a:sym typeface="宋体" panose="02010600030101010101" pitchFamily="2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  <a:sym typeface="宋体" panose="02010600030101010101" pitchFamily="2" charset="-122"/>
                                </a:rPr>
                                <m:t>1.59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  <a:sym typeface="宋体" panose="02010600030101010101" pitchFamily="2" charset="-122"/>
                        </a:rPr>
                        <m:t>              </m:t>
                      </m:r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1143" name="圆角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888" y="4498975"/>
                <a:ext cx="7921625" cy="2232025"/>
              </a:xfrm>
              <a:prstGeom prst="roundRect">
                <a:avLst>
                  <a:gd name="adj" fmla="val 16667"/>
                </a:avLst>
              </a:prstGeom>
              <a:blipFill rotWithShape="1">
                <a:blip r:embed="rId3"/>
                <a:stretch>
                  <a:fillRect/>
                </a:stretch>
              </a:blipFill>
              <a:ln w="38100" cap="flat" cmpd="sng">
                <a:solidFill>
                  <a:srgbClr val="4BACC6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91146" name="Text Box 11"/>
          <p:cNvSpPr txBox="1"/>
          <p:nvPr/>
        </p:nvSpPr>
        <p:spPr>
          <a:xfrm>
            <a:off x="7808913" y="6086475"/>
            <a:ext cx="1211262" cy="36512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improved</a:t>
            </a:r>
          </a:p>
        </p:txBody>
      </p:sp>
      <p:sp>
        <p:nvSpPr>
          <p:cNvPr id="9114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216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63" name="TextBox 2"/>
          <p:cNvSpPr txBox="1"/>
          <p:nvPr/>
        </p:nvSpPr>
        <p:spPr>
          <a:xfrm>
            <a:off x="914400" y="804863"/>
            <a:ext cx="7405688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latin typeface="Times New Roman" panose="02020603050405020304" pitchFamily="2" charset="0"/>
                <a:ea typeface="宋体" panose="02010600030101010101" pitchFamily="2" charset="-122"/>
              </a:rPr>
              <a:t>B</a:t>
            </a:r>
            <a:r>
              <a:rPr lang="en-US" altLang="zh-CN" sz="3800" dirty="0">
                <a:latin typeface="Times New Roman" panose="02020603050405020304" pitchFamily="2" charset="0"/>
                <a:ea typeface="宋体" panose="02010600030101010101" pitchFamily="2" charset="-122"/>
              </a:rPr>
              <a:t>IG INTEGER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4" name="TextBox 3"/>
          <p:cNvSpPr txBox="1"/>
          <p:nvPr/>
        </p:nvSpPr>
        <p:spPr>
          <a:xfrm>
            <a:off x="846138" y="2425700"/>
            <a:ext cx="3478212" cy="3730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85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Even faster algorithm</a:t>
            </a:r>
            <a:r>
              <a:rPr lang="en-US" altLang="zh-CN" sz="1900" dirty="0">
                <a:latin typeface="Times New Roman" panose="02020603050405020304" pitchFamily="2" charset="0"/>
                <a:ea typeface="宋体" panose="02010600030101010101" pitchFamily="2" charset="-122"/>
              </a:rPr>
              <a:t>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5" name="TextBox 4"/>
          <p:cNvSpPr txBox="1"/>
          <p:nvPr/>
        </p:nvSpPr>
        <p:spPr>
          <a:xfrm>
            <a:off x="998538" y="3014663"/>
            <a:ext cx="9075737" cy="782637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•Divide into more pieces, and use the complex methods to merge,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6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may leads to more optimal algorithm.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6" name="TextBox 5"/>
          <p:cNvSpPr txBox="1"/>
          <p:nvPr/>
        </p:nvSpPr>
        <p:spPr>
          <a:xfrm>
            <a:off x="998538" y="4225925"/>
            <a:ext cx="8628062" cy="118110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2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•This idea conduct Fast Fourier Transform(FFT)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。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FFT can be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seen as a complex Divide-and-Conquer method. For Multiple it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20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solve in Θ(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log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) 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6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318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3187" name="TextBox 2"/>
          <p:cNvSpPr txBox="1"/>
          <p:nvPr/>
        </p:nvSpPr>
        <p:spPr>
          <a:xfrm>
            <a:off x="3792538" y="2138363"/>
            <a:ext cx="4713287" cy="7286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S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TRASSEN </a:t>
            </a: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ATRIX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8" name="TextBox 3"/>
          <p:cNvSpPr txBox="1"/>
          <p:nvPr/>
        </p:nvSpPr>
        <p:spPr>
          <a:xfrm>
            <a:off x="4040188" y="2809875"/>
            <a:ext cx="4244975" cy="7286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140"/>
              </a:lnSpc>
            </a:pPr>
            <a:r>
              <a:rPr lang="en-US" altLang="zh-CN" sz="44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M</a:t>
            </a:r>
            <a:r>
              <a:rPr lang="en-US" altLang="zh-CN" sz="35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3189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48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4" name="TextBox 3"/>
          <p:cNvSpPr txBox="1"/>
          <p:nvPr/>
        </p:nvSpPr>
        <p:spPr>
          <a:xfrm>
            <a:off x="21399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5" name="TextBox 4"/>
          <p:cNvSpPr txBox="1"/>
          <p:nvPr/>
        </p:nvSpPr>
        <p:spPr>
          <a:xfrm>
            <a:off x="3162300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6" name="TextBox 5"/>
          <p:cNvSpPr txBox="1"/>
          <p:nvPr/>
        </p:nvSpPr>
        <p:spPr>
          <a:xfrm>
            <a:off x="4108450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7" name="TextBox 6"/>
          <p:cNvSpPr txBox="1"/>
          <p:nvPr/>
        </p:nvSpPr>
        <p:spPr>
          <a:xfrm>
            <a:off x="5051425" y="2312988"/>
            <a:ext cx="201613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8" name="TextBox 7"/>
          <p:cNvSpPr txBox="1"/>
          <p:nvPr/>
        </p:nvSpPr>
        <p:spPr>
          <a:xfrm>
            <a:off x="6075363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9" name="TextBox 8"/>
          <p:cNvSpPr txBox="1"/>
          <p:nvPr/>
        </p:nvSpPr>
        <p:spPr>
          <a:xfrm>
            <a:off x="7019925" y="2312988"/>
            <a:ext cx="200025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90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4210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211" name="TextBox 3"/>
          <p:cNvSpPr txBox="1"/>
          <p:nvPr/>
        </p:nvSpPr>
        <p:spPr>
          <a:xfrm>
            <a:off x="914400" y="881063"/>
            <a:ext cx="8012113" cy="6286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4875"/>
              </a:lnSpc>
            </a:pPr>
            <a:r>
              <a:rPr lang="en-US" altLang="zh-CN" sz="44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3500" dirty="0">
                <a:latin typeface="Times New Roman" panose="02020603050405020304" pitchFamily="2" charset="0"/>
                <a:ea typeface="宋体" panose="02010600030101010101" pitchFamily="2" charset="-122"/>
              </a:rPr>
              <a:t>TRASSEN MATRIX MULTIPLICATION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2" name="TextBox 4"/>
          <p:cNvSpPr txBox="1"/>
          <p:nvPr/>
        </p:nvSpPr>
        <p:spPr>
          <a:xfrm>
            <a:off x="2173288" y="2220913"/>
            <a:ext cx="2255837" cy="43656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C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=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AB 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where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4213" name="TextBox 6"/>
          <p:cNvSpPr txBox="1"/>
          <p:nvPr/>
        </p:nvSpPr>
        <p:spPr>
          <a:xfrm>
            <a:off x="998538" y="3352800"/>
            <a:ext cx="7491412" cy="18589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25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Traditional algorithm: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)=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Divide and Conquer: 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T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)=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log7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 = </a:t>
            </a:r>
            <a:r>
              <a:rPr lang="zh-CN" altLang="en-US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Θ(</a:t>
            </a:r>
            <a:r>
              <a:rPr lang="en-US" altLang="zh-CN" sz="3000" i="1" dirty="0"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i="1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2.81</a:t>
            </a: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400"/>
              </a:lnSpc>
            </a:pPr>
            <a:r>
              <a:rPr lang="en-US" altLang="zh-CN" sz="3000" dirty="0">
                <a:latin typeface="Times New Roman" panose="02020603050405020304" pitchFamily="2" charset="0"/>
                <a:ea typeface="宋体" panose="02010600030101010101" pitchFamily="2" charset="-122"/>
              </a:rPr>
              <a:t>Now the best performance is </a:t>
            </a:r>
            <a:r>
              <a:rPr lang="zh-CN" altLang="en-US" sz="30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Θ</a:t>
            </a:r>
            <a:r>
              <a:rPr lang="zh-CN" altLang="en-US" sz="30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(</a:t>
            </a:r>
            <a:r>
              <a:rPr lang="en-US" altLang="zh-CN" sz="3000" b="1" i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n</a:t>
            </a:r>
            <a:r>
              <a:rPr lang="en-US" altLang="zh-CN" sz="3000" b="1" i="1" baseline="30000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2.376</a:t>
            </a:r>
            <a:r>
              <a:rPr lang="en-US" altLang="zh-CN" sz="3000" b="1" dirty="0">
                <a:solidFill>
                  <a:srgbClr val="FF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)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94214" name="对象 7"/>
          <p:cNvGraphicFramePr>
            <a:graphicFrameLocks noChangeAspect="1"/>
          </p:cNvGraphicFramePr>
          <p:nvPr/>
        </p:nvGraphicFramePr>
        <p:xfrm>
          <a:off x="4492625" y="1908175"/>
          <a:ext cx="3662363" cy="100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0538400" imgH="10363200" progId="">
                  <p:embed/>
                </p:oleObj>
              </mc:Choice>
              <mc:Fallback>
                <p:oleObj r:id="rId3" imgW="40538400" imgH="10363200" progId="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92625" y="1908175"/>
                        <a:ext cx="3662363" cy="10080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5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5234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5235" name="TextBox 2"/>
          <p:cNvSpPr txBox="1"/>
          <p:nvPr/>
        </p:nvSpPr>
        <p:spPr>
          <a:xfrm>
            <a:off x="4481513" y="2063750"/>
            <a:ext cx="3357562" cy="8096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zh-CN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Chessboard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6" name="TextBox 3"/>
          <p:cNvSpPr txBox="1"/>
          <p:nvPr/>
        </p:nvSpPr>
        <p:spPr>
          <a:xfrm>
            <a:off x="5330825" y="2801938"/>
            <a:ext cx="1643063" cy="8112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750"/>
              </a:lnSpc>
            </a:pPr>
            <a:r>
              <a:rPr lang="en-US" altLang="zh-CN" sz="4800" dirty="0">
                <a:solidFill>
                  <a:srgbClr val="575F6D"/>
                </a:solidFill>
                <a:latin typeface="Comic Sans MS" panose="030F0702030302020204" pitchFamily="2" charset="0"/>
                <a:ea typeface="宋体" panose="02010600030101010101" pitchFamily="2" charset="-122"/>
              </a:rPr>
              <a:t>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5237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6258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259" name="TextBox 2"/>
          <p:cNvSpPr txBox="1"/>
          <p:nvPr/>
        </p:nvSpPr>
        <p:spPr>
          <a:xfrm>
            <a:off x="914400" y="755650"/>
            <a:ext cx="5876925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850"/>
              </a:lnSpc>
            </a:pP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HESS BOARD </a:t>
            </a:r>
            <a:r>
              <a:rPr lang="en-US" altLang="zh-CN" sz="5200" dirty="0">
                <a:latin typeface="Times New Roman" panose="02020603050405020304" pitchFamily="2" charset="0"/>
                <a:ea typeface="宋体" panose="02010600030101010101" pitchFamily="2" charset="-122"/>
              </a:rPr>
              <a:t>C</a:t>
            </a:r>
            <a:r>
              <a:rPr lang="en-US" altLang="zh-CN" sz="4200" dirty="0">
                <a:latin typeface="Times New Roman" panose="02020603050405020304" pitchFamily="2" charset="0"/>
                <a:ea typeface="宋体" panose="02010600030101010101" pitchFamily="2" charset="-122"/>
              </a:rPr>
              <a:t>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60" name="TextBox 3"/>
          <p:cNvSpPr txBox="1"/>
          <p:nvPr/>
        </p:nvSpPr>
        <p:spPr>
          <a:xfrm>
            <a:off x="608013" y="1952625"/>
            <a:ext cx="9558337" cy="158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9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On a 2</a:t>
            </a:r>
            <a:r>
              <a:rPr lang="en-US" altLang="zh-CN" sz="26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6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6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7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</a:t>
            </a:r>
            <a:r>
              <a:rPr lang="zh-CN" altLang="en-US" sz="2600" dirty="0">
                <a:latin typeface="楷体_GB2312" pitchFamily="1" charset="-122"/>
                <a:ea typeface="楷体_GB2312" pitchFamily="1" charset="-122"/>
              </a:rPr>
              <a:t>，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only one square is different, called </a:t>
            </a: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.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40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In the chessboard cover problem, we use the following four kinds of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-shape cards to cover the whole chessboard squares except the</a:t>
            </a:r>
            <a:endParaRPr lang="zh-CN" altLang="en-US" sz="26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175"/>
              </a:lnSpc>
            </a:pPr>
            <a:r>
              <a:rPr lang="en-US" altLang="zh-CN" sz="2600" dirty="0">
                <a:latin typeface="Times New Roman" panose="02020603050405020304" pitchFamily="2" charset="0"/>
                <a:ea typeface="宋体" panose="02010600030101010101" pitchFamily="2" charset="-122"/>
              </a:rPr>
              <a:t>specific, and request that there is no overlapping.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6261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728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3" name="TextBox 2"/>
          <p:cNvSpPr txBox="1"/>
          <p:nvPr/>
        </p:nvSpPr>
        <p:spPr>
          <a:xfrm>
            <a:off x="3081338" y="977900"/>
            <a:ext cx="4543425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4" name="TextBox 3"/>
          <p:cNvSpPr txBox="1"/>
          <p:nvPr/>
        </p:nvSpPr>
        <p:spPr>
          <a:xfrm>
            <a:off x="608013" y="1947863"/>
            <a:ext cx="9232900" cy="97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•When k&gt;0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，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partition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into four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sub-chessboard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15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•The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must be in one of the four sub-chessboard, and the other three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have no specific.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5" name="TextBox 4"/>
          <p:cNvSpPr txBox="1"/>
          <p:nvPr/>
        </p:nvSpPr>
        <p:spPr>
          <a:xfrm>
            <a:off x="608013" y="2952750"/>
            <a:ext cx="780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•Now lay a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-shaped cards on the joint of the three sub-chessboard.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6" name="TextBox 5"/>
          <p:cNvSpPr txBox="1"/>
          <p:nvPr/>
        </p:nvSpPr>
        <p:spPr>
          <a:xfrm>
            <a:off x="1111250" y="3287713"/>
            <a:ext cx="612298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•Then we get four smaller chessboard cover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7" name="TextBox 6"/>
          <p:cNvSpPr txBox="1"/>
          <p:nvPr/>
        </p:nvSpPr>
        <p:spPr>
          <a:xfrm>
            <a:off x="608013" y="3627438"/>
            <a:ext cx="55689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 Do recursively until we get 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1 chessboard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7288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98306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8307" name="TextBox 2"/>
          <p:cNvSpPr txBox="1"/>
          <p:nvPr/>
        </p:nvSpPr>
        <p:spPr>
          <a:xfrm>
            <a:off x="3081338" y="977900"/>
            <a:ext cx="4543425" cy="692150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5365"/>
              </a:lnSpc>
            </a:pPr>
            <a:r>
              <a:rPr lang="en-US" altLang="zh-CN" sz="4800" dirty="0">
                <a:solidFill>
                  <a:srgbClr val="575F6D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Chessboard Cover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8" name="TextBox 3"/>
          <p:cNvSpPr txBox="1"/>
          <p:nvPr/>
        </p:nvSpPr>
        <p:spPr>
          <a:xfrm>
            <a:off x="608013" y="1947863"/>
            <a:ext cx="9232900" cy="97472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•When k&gt;0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，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partition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chessboard into four 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r>
              <a:rPr lang="en-US" altLang="zh-CN" sz="2200" baseline="30000" dirty="0">
                <a:latin typeface="Times New Roman" panose="02020603050405020304" pitchFamily="2" charset="0"/>
                <a:ea typeface="宋体" panose="02010600030101010101" pitchFamily="2" charset="-122"/>
              </a:rPr>
              <a:t>k-1</a:t>
            </a:r>
            <a:r>
              <a:rPr lang="en-US" altLang="zh-CN" sz="1400" dirty="0">
                <a:latin typeface="Times New Roman" panose="02020603050405020304" pitchFamily="2" charset="0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sub-chessboard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15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•The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specific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must be in one of the four sub-chessboard, and the other three</a:t>
            </a:r>
            <a:endParaRPr lang="zh-CN" altLang="en-US" sz="22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265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	have no specific.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09" name="TextBox 4"/>
          <p:cNvSpPr txBox="1"/>
          <p:nvPr/>
        </p:nvSpPr>
        <p:spPr>
          <a:xfrm>
            <a:off x="608013" y="2952750"/>
            <a:ext cx="78041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•Now lay a </a:t>
            </a:r>
            <a:r>
              <a:rPr lang="en-US" altLang="zh-CN" sz="2200" i="1" dirty="0">
                <a:latin typeface="Times New Roman" panose="02020603050405020304" pitchFamily="2" charset="0"/>
                <a:ea typeface="宋体" panose="02010600030101010101" pitchFamily="2" charset="-122"/>
              </a:rPr>
              <a:t>L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-shaped cards on the joint of the three sub-chessboard.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0" name="TextBox 5"/>
          <p:cNvSpPr txBox="1"/>
          <p:nvPr/>
        </p:nvSpPr>
        <p:spPr>
          <a:xfrm>
            <a:off x="1111250" y="3287713"/>
            <a:ext cx="6122988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•Then we get four smaller chessboard cover problem.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1" name="TextBox 6"/>
          <p:cNvSpPr txBox="1"/>
          <p:nvPr/>
        </p:nvSpPr>
        <p:spPr>
          <a:xfrm>
            <a:off x="608013" y="3627438"/>
            <a:ext cx="5568950" cy="30797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2440"/>
              </a:lnSpc>
            </a:pP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• Do recursively until we get 1</a:t>
            </a:r>
            <a:r>
              <a:rPr lang="en-US" altLang="zh-CN" sz="2200" dirty="0">
                <a:latin typeface="楷体_GB2312" pitchFamily="1" charset="-122"/>
                <a:ea typeface="宋体" panose="02010600030101010101" pitchFamily="2" charset="-122"/>
              </a:rPr>
              <a:t>× </a:t>
            </a:r>
            <a:r>
              <a:rPr lang="en-US" altLang="zh-CN" sz="2200" dirty="0">
                <a:latin typeface="Times New Roman" panose="02020603050405020304" pitchFamily="2" charset="0"/>
                <a:ea typeface="宋体" panose="02010600030101010101" pitchFamily="2" charset="-122"/>
              </a:rPr>
              <a:t>1 chessboard</a:t>
            </a:r>
            <a:r>
              <a:rPr lang="zh-CN" altLang="en-US" sz="2200" dirty="0">
                <a:latin typeface="楷体_GB2312" pitchFamily="1" charset="-122"/>
                <a:ea typeface="楷体_GB2312" pitchFamily="1" charset="-122"/>
              </a:rPr>
              <a:t>。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8312" name="圆角矩形 7"/>
          <p:cNvSpPr/>
          <p:nvPr/>
        </p:nvSpPr>
        <p:spPr>
          <a:xfrm>
            <a:off x="1746250" y="2700338"/>
            <a:ext cx="7561263" cy="251936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 cap="flat" cmpd="sng">
            <a:solidFill>
              <a:srgbClr val="4BACC6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98313" name="Object 3"/>
          <p:cNvGraphicFramePr>
            <a:graphicFrameLocks noChangeAspect="1"/>
          </p:cNvGraphicFramePr>
          <p:nvPr/>
        </p:nvGraphicFramePr>
        <p:xfrm>
          <a:off x="2538413" y="2987675"/>
          <a:ext cx="554355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1264800" imgH="22555200" progId="">
                  <p:embed/>
                </p:oleObj>
              </mc:Choice>
              <mc:Fallback>
                <p:oleObj r:id="rId4" imgW="61264800" imgH="22555200" progId="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38413" y="2987675"/>
                        <a:ext cx="5543550" cy="1943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831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22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fld id="{BB962C8B-B14F-4D97-AF65-F5344CB8AC3E}" type="datetime1">
              <a:rPr lang="zh-CN" altLang="en-US" sz="1200" dirty="0">
                <a:latin typeface="Arial" panose="020B0604020202020204" pitchFamily="34" charset="0"/>
              </a:rPr>
              <a:t>2021/9/2</a:t>
            </a:fld>
            <a:endParaRPr lang="zh-CN" altLang="en-US" sz="1200" dirty="0">
              <a:latin typeface="Arial" panose="020B0604020202020204" pitchFamily="34" charset="0"/>
            </a:endParaRPr>
          </a:p>
        </p:txBody>
      </p:sp>
      <p:sp>
        <p:nvSpPr>
          <p:cNvPr id="235523" name="TextBox 2"/>
          <p:cNvSpPr txBox="1"/>
          <p:nvPr/>
        </p:nvSpPr>
        <p:spPr>
          <a:xfrm>
            <a:off x="914400" y="755650"/>
            <a:ext cx="5876925" cy="75723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ts val="6750"/>
              </a:lnSpc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575F6D"/>
                </a:solidFill>
                <a:latin typeface="Comic Sans MS" panose="030F0702030302020204" pitchFamily="2" charset="0"/>
              </a:rPr>
              <a:t>Binary Searching</a:t>
            </a:r>
          </a:p>
        </p:txBody>
      </p:sp>
      <p:sp>
        <p:nvSpPr>
          <p:cNvPr id="235524" name="TextBox 3"/>
          <p:cNvSpPr txBox="1"/>
          <p:nvPr/>
        </p:nvSpPr>
        <p:spPr>
          <a:xfrm>
            <a:off x="592522" y="1734820"/>
            <a:ext cx="9004126" cy="1589088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Given n elements arranged in ascending order, find a particular </a:t>
            </a:r>
          </a:p>
          <a:p>
            <a:pPr marL="0" lvl="0" indent="0" eaLnBrk="1" hangingPunct="1">
              <a:lnSpc>
                <a:spcPts val="2940"/>
              </a:lnSpc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element K. </a:t>
            </a:r>
          </a:p>
        </p:txBody>
      </p:sp>
      <p:sp>
        <p:nvSpPr>
          <p:cNvPr id="100357" name="日期占位符 1"/>
          <p:cNvSpPr txBox="1">
            <a:spLocks noGrp="1" noChangeArrowheads="1"/>
          </p:cNvSpPr>
          <p:nvPr>
            <p:ph type="dt" sz="half" idx="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4988" y="3200568"/>
            <a:ext cx="9075737" cy="37846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1pPr>
            <a:lvl2pPr marL="742950" lvl="1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2pPr>
            <a:lvl3pPr marL="1143000" lvl="2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3pPr>
            <a:lvl4pPr marL="1600200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4pPr>
            <a:lvl5pPr marL="2057400" lvl="4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宋体" panose="02010600030101010101" pitchFamily="2" charset="-122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latin typeface="Arial" panose="020B0604020202020204" pitchFamily="34" charset="0"/>
              </a:rPr>
              <a:t>Compare the middle element with the particular look up element X, if X is equal to the middle element, then the searching is successful and this algorithm is terminated;  if X is less than the middle element, continue the searching in the first half of the sequence; otherwise, continue the searching in the second half of the sequence.   </a:t>
            </a: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3225" y="14033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6584" name="文本框 2"/>
          <p:cNvSpPr txBox="1"/>
          <p:nvPr/>
        </p:nvSpPr>
        <p:spPr>
          <a:xfrm>
            <a:off x="1079500" y="442913"/>
            <a:ext cx="8643938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Searching 17 in the sequence </a:t>
            </a:r>
            <a:r>
              <a:rPr lang="en-US" altLang="zh-CN" dirty="0">
                <a:sym typeface="+mn-ea"/>
              </a:rPr>
              <a:t>[5,8,15,17,25,30,34,39,45,52,60] . Here, variables “low” and “high” stands for the searching scope, “mid” stands for the middle of the searching scope.  In fact, mid=(low+high)/2)</a:t>
            </a:r>
            <a:endParaRPr lang="en-US" altLang="zh-CN" dirty="0">
              <a:latin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</a:endParaRPr>
          </a:p>
          <a:p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96056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202238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44391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5600" y="23320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4025" y="2332038"/>
            <a:ext cx="82708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high=10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3625" y="2322513"/>
            <a:ext cx="6762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mid=5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673225" y="14033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 flipV="1">
            <a:off x="196056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5202238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8443913" y="2144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625600" y="23320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74025" y="2332038"/>
            <a:ext cx="827088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high=10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73625" y="2322513"/>
            <a:ext cx="6762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mid=5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673225" y="3152775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直接箭头连接符 14"/>
          <p:cNvCxnSpPr/>
          <p:nvPr/>
        </p:nvCxnSpPr>
        <p:spPr>
          <a:xfrm flipV="1">
            <a:off x="1960563" y="3894138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3270250" y="39227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4614863" y="3894138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24013" y="4081463"/>
            <a:ext cx="658812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low=0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44975" y="4081463"/>
            <a:ext cx="7270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40050" y="4100513"/>
            <a:ext cx="677863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mid=2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1677988" y="4984750"/>
          <a:ext cx="712893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0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3959225" y="57261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275013" y="5726113"/>
            <a:ext cx="558800" cy="2936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621213" y="5726113"/>
            <a:ext cx="0" cy="2667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624263" y="5913438"/>
            <a:ext cx="65722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low=3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251325" y="5913438"/>
            <a:ext cx="727075" cy="3079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high=4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946400" y="5930900"/>
            <a:ext cx="672465" cy="3067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</a:rPr>
              <a:t>mid=3</a:t>
            </a:r>
            <a:endParaRPr lang="zh-CN" altLang="en-US" sz="1400" dirty="0">
              <a:latin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274667" y="6445250"/>
            <a:ext cx="4107180" cy="6451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Successfully complete the searching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</a:rPr>
              <a:t>，</a:t>
            </a:r>
          </a:p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terminate the searching algorithm.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8" grpId="0"/>
      <p:bldP spid="19" grpId="0"/>
      <p:bldP spid="20" grpId="0"/>
      <p:bldP spid="25" grpId="0"/>
      <p:bldP spid="26" grpId="0"/>
      <p:bldP spid="27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日期占位符 3"/>
          <p:cNvSpPr txBox="1">
            <a:spLocks noGrp="1"/>
          </p:cNvSpPr>
          <p:nvPr/>
        </p:nvSpPr>
        <p:spPr>
          <a:xfrm>
            <a:off x="534988" y="7007225"/>
            <a:ext cx="2493962" cy="4016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506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292100" y="0"/>
            <a:ext cx="10109200" cy="7559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7" name="TextBox 2"/>
          <p:cNvSpPr txBox="1"/>
          <p:nvPr/>
        </p:nvSpPr>
        <p:spPr>
          <a:xfrm>
            <a:off x="914400" y="660400"/>
            <a:ext cx="4999038" cy="1528763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6590"/>
              </a:lnSpc>
            </a:pP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I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NSERTION </a:t>
            </a:r>
            <a:r>
              <a:rPr lang="en-US" altLang="zh-CN" sz="5900" dirty="0">
                <a:latin typeface="Times New Roman" panose="02020603050405020304" pitchFamily="2" charset="0"/>
                <a:ea typeface="宋体" panose="02010600030101010101" pitchFamily="2" charset="-122"/>
              </a:rPr>
              <a:t>S</a:t>
            </a: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ORT</a:t>
            </a: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4700" dirty="0"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3940"/>
              </a:lnSpc>
            </a:pPr>
            <a:r>
              <a:rPr lang="en-US" altLang="zh-CN" sz="4700" dirty="0">
                <a:latin typeface="Times New Roman" panose="02020603050405020304" pitchFamily="2" charset="0"/>
                <a:ea typeface="宋体" panose="02010600030101010101" pitchFamily="2" charset="-122"/>
              </a:rPr>
              <a:t>	</a:t>
            </a:r>
            <a:r>
              <a:rPr lang="en-US" altLang="zh-CN" sz="2800" dirty="0">
                <a:latin typeface="Times New Roman" panose="02020603050405020304" pitchFamily="2" charset="0"/>
                <a:ea typeface="宋体" panose="02010600030101010101" pitchFamily="2" charset="-122"/>
              </a:rPr>
              <a:t>Example: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8" name="TextBox 3"/>
          <p:cNvSpPr txBox="1"/>
          <p:nvPr/>
        </p:nvSpPr>
        <p:spPr>
          <a:xfrm>
            <a:off x="21399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09" name="TextBox 4"/>
          <p:cNvSpPr txBox="1"/>
          <p:nvPr/>
        </p:nvSpPr>
        <p:spPr>
          <a:xfrm>
            <a:off x="3162300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2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8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0" name="TextBox 5"/>
          <p:cNvSpPr txBox="1"/>
          <p:nvPr/>
        </p:nvSpPr>
        <p:spPr>
          <a:xfrm>
            <a:off x="4108450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4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1" name="TextBox 6"/>
          <p:cNvSpPr txBox="1"/>
          <p:nvPr/>
        </p:nvSpPr>
        <p:spPr>
          <a:xfrm>
            <a:off x="5051425" y="2312988"/>
            <a:ext cx="201613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9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2" name="TextBox 7"/>
          <p:cNvSpPr txBox="1"/>
          <p:nvPr/>
        </p:nvSpPr>
        <p:spPr>
          <a:xfrm>
            <a:off x="6075363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3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3" name="TextBox 8"/>
          <p:cNvSpPr txBox="1"/>
          <p:nvPr/>
        </p:nvSpPr>
        <p:spPr>
          <a:xfrm>
            <a:off x="7019925" y="2312988"/>
            <a:ext cx="200025" cy="1230312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 anchor="t"/>
          <a:lstStyle/>
          <a:p>
            <a:pPr>
              <a:lnSpc>
                <a:spcPts val="3415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1000"/>
              </a:lnSpc>
            </a:pPr>
            <a:endParaRPr lang="zh-CN" altLang="en-US" sz="3000" dirty="0">
              <a:solidFill>
                <a:srgbClr val="C00000"/>
              </a:solidFill>
              <a:latin typeface="Times New Roman" panose="02020603050405020304" pitchFamily="2" charset="0"/>
              <a:ea typeface="宋体" panose="02010600030101010101" pitchFamily="2" charset="-122"/>
            </a:endParaRPr>
          </a:p>
          <a:p>
            <a:pPr>
              <a:lnSpc>
                <a:spcPts val="4200"/>
              </a:lnSpc>
            </a:pPr>
            <a:r>
              <a:rPr lang="en-US" altLang="zh-CN" sz="3000" dirty="0">
                <a:solidFill>
                  <a:srgbClr val="C00000"/>
                </a:solidFill>
                <a:latin typeface="Times New Roman" panose="02020603050405020304" pitchFamily="2" charset="0"/>
                <a:ea typeface="宋体" panose="02010600030101010101" pitchFamily="2" charset="-122"/>
              </a:rPr>
              <a:t>6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1514" name="日期占位符 1"/>
          <p:cNvSpPr>
            <a:spLocks noGrp="1"/>
          </p:cNvSpPr>
          <p:nvPr>
            <p:ph type="dt" sz="half" idx="10"/>
          </p:nvPr>
        </p:nvSpPr>
        <p:spPr>
          <a:xfrm>
            <a:off x="534988" y="7007225"/>
            <a:ext cx="2493962" cy="401638"/>
          </a:xfrm>
        </p:spPr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indent="0"/>
            <a:fld id="{BB962C8B-B14F-4D97-AF65-F5344CB8AC3E}" type="datetime1">
              <a:rPr lang="zh-CN" altLang="en-US" sz="1200" dirty="0">
                <a:latin typeface="Arial" panose="020B0604020202020204" pitchFamily="34" charset="0"/>
                <a:ea typeface="宋体" panose="02010600030101010101" pitchFamily="2" charset="-122"/>
              </a:rPr>
              <a:t>2021/9/2</a:t>
            </a:fld>
            <a:endParaRPr lang="zh-CN" altLang="en-US" sz="12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3C1DA"/>
      </a:accent5>
      <a:accent6>
        <a:srgbClr val="AC4744"/>
      </a:accent6>
      <a:hlink>
        <a:srgbClr val="0000FF"/>
      </a:hlink>
      <a:folHlink>
        <a:srgbClr val="800080"/>
      </a:folHlink>
    </a:clrScheme>
    <a:fontScheme name="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3C1DA"/>
        </a:accent5>
        <a:accent6>
          <a:srgbClr val="AC4744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4776</Words>
  <Application>Microsoft Office PowerPoint</Application>
  <PresentationFormat>自定义</PresentationFormat>
  <Paragraphs>1761</Paragraphs>
  <Slides>87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13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87</vt:i4>
      </vt:variant>
    </vt:vector>
  </HeadingPairs>
  <TitlesOfParts>
    <vt:vector size="109" baseType="lpstr">
      <vt:lpstr>MS PGothic</vt:lpstr>
      <vt:lpstr>楷体_GB2312</vt:lpstr>
      <vt:lpstr>宋体</vt:lpstr>
      <vt:lpstr>Arial</vt:lpstr>
      <vt:lpstr>Calibri</vt:lpstr>
      <vt:lpstr>Cambria Math</vt:lpstr>
      <vt:lpstr>Comic Sans MS</vt:lpstr>
      <vt:lpstr>Symbol</vt:lpstr>
      <vt:lpstr>Times New Roman</vt:lpstr>
      <vt:lpstr>Office 主题​​</vt:lpstr>
      <vt:lpstr>1_Office 主题​​</vt:lpstr>
      <vt:lpstr>2_Office 主题​​</vt:lpstr>
      <vt:lpstr>3_Office 主题​​</vt:lpstr>
      <vt:lpstr>4_Office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hitsz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姚旭</dc:creator>
  <cp:lastModifiedBy>DELL</cp:lastModifiedBy>
  <cp:revision>92</cp:revision>
  <cp:lastPrinted>2021-09-02T03:44:26Z</cp:lastPrinted>
  <dcterms:created xsi:type="dcterms:W3CDTF">2010-08-31T01:08:00Z</dcterms:created>
  <dcterms:modified xsi:type="dcterms:W3CDTF">2021-09-02T14:57:51Z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